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51"/>
  </p:notesMasterIdLst>
  <p:handoutMasterIdLst>
    <p:handoutMasterId r:id="rId52"/>
  </p:handoutMasterIdLst>
  <p:sldIdLst>
    <p:sldId id="597" r:id="rId5"/>
    <p:sldId id="580" r:id="rId6"/>
    <p:sldId id="477" r:id="rId7"/>
    <p:sldId id="259" r:id="rId8"/>
    <p:sldId id="260" r:id="rId9"/>
    <p:sldId id="261" r:id="rId10"/>
    <p:sldId id="362" r:id="rId11"/>
    <p:sldId id="474" r:id="rId12"/>
    <p:sldId id="364" r:id="rId13"/>
    <p:sldId id="593" r:id="rId14"/>
    <p:sldId id="592" r:id="rId15"/>
    <p:sldId id="496" r:id="rId16"/>
    <p:sldId id="470" r:id="rId17"/>
    <p:sldId id="604" r:id="rId18"/>
    <p:sldId id="264" r:id="rId19"/>
    <p:sldId id="607" r:id="rId20"/>
    <p:sldId id="594" r:id="rId21"/>
    <p:sldId id="600" r:id="rId22"/>
    <p:sldId id="498" r:id="rId23"/>
    <p:sldId id="263" r:id="rId24"/>
    <p:sldId id="423" r:id="rId25"/>
    <p:sldId id="421" r:id="rId26"/>
    <p:sldId id="262" r:id="rId27"/>
    <p:sldId id="483" r:id="rId28"/>
    <p:sldId id="357" r:id="rId29"/>
    <p:sldId id="596" r:id="rId30"/>
    <p:sldId id="588" r:id="rId31"/>
    <p:sldId id="576" r:id="rId32"/>
    <p:sldId id="581" r:id="rId33"/>
    <p:sldId id="392" r:id="rId34"/>
    <p:sldId id="610" r:id="rId35"/>
    <p:sldId id="606" r:id="rId36"/>
    <p:sldId id="611" r:id="rId37"/>
    <p:sldId id="605" r:id="rId38"/>
    <p:sldId id="609" r:id="rId39"/>
    <p:sldId id="608" r:id="rId40"/>
    <p:sldId id="595" r:id="rId41"/>
    <p:sldId id="583" r:id="rId42"/>
    <p:sldId id="359" r:id="rId43"/>
    <p:sldId id="360" r:id="rId44"/>
    <p:sldId id="472" r:id="rId45"/>
    <p:sldId id="422" r:id="rId46"/>
    <p:sldId id="469" r:id="rId47"/>
    <p:sldId id="407" r:id="rId48"/>
    <p:sldId id="410" r:id="rId49"/>
    <p:sldId id="334" r:id="rId50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CC00"/>
    <a:srgbClr val="FF9933"/>
    <a:srgbClr val="CC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0" autoAdjust="0"/>
    <p:restoredTop sz="95501" autoAdjust="0"/>
  </p:normalViewPr>
  <p:slideViewPr>
    <p:cSldViewPr>
      <p:cViewPr varScale="1">
        <p:scale>
          <a:sx n="119" d="100"/>
          <a:sy n="119" d="100"/>
        </p:scale>
        <p:origin x="124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notesViewPr>
    <p:cSldViewPr>
      <p:cViewPr varScale="1">
        <p:scale>
          <a:sx n="57" d="100"/>
          <a:sy n="57" d="100"/>
        </p:scale>
        <p:origin x="-1830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4BB5C706-F6F0-4975-85D4-D5EFF43599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8120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ctr" defTabSz="923925" eaLnBrk="1" hangingPunct="1">
              <a:defRPr sz="1400" b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New Truck Delivery Presentation</a:t>
            </a:r>
          </a:p>
          <a:p>
            <a:pPr>
              <a:defRPr/>
            </a:pPr>
            <a:r>
              <a:rPr lang="en-US"/>
              <a:t>MASTER</a:t>
            </a:r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A20CAE10-374D-43D9-AED6-72C2CF90BB1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000" i="1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New Truck Delivery Pumper </a:t>
            </a:r>
          </a:p>
          <a:p>
            <a:pPr>
              <a:defRPr/>
            </a:pPr>
            <a:r>
              <a:rPr lang="en-US"/>
              <a:t>Pierce 2006</a:t>
            </a:r>
          </a:p>
        </p:txBody>
      </p: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BD58B524-9F0C-43C9-ACDB-00A5FEE342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978FA839-2AF6-49A5-BAD6-87F1478A1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BA65B57C-1634-4353-BDE4-B8220575DE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ctr"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6756FC60-A56B-42DE-B7E0-FA97EFBB365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F56DB698-40AD-4483-A506-4D0E55D9EC3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A6DEFA77-E2A8-4940-9182-13C686361B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New Truck Delivery Pumper . ppt</a:t>
            </a:r>
          </a:p>
        </p:txBody>
      </p:sp>
      <p:sp>
        <p:nvSpPr>
          <p:cNvPr id="124935" name="Rectangle 7">
            <a:extLst>
              <a:ext uri="{FF2B5EF4-FFF2-40B4-BE49-F238E27FC236}">
                <a16:creationId xmlns:a16="http://schemas.microsoft.com/office/drawing/2014/main" id="{62F4FCEC-7626-4525-86AE-B674ABF03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53DE5EB0-EA04-4DC7-9982-E101C5A40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5830B49-9C92-449F-8BFB-051C19C77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00CBDB-2C33-47FD-A345-7AE7E06778F9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F4BB227-5C89-4A84-A402-216507350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C41CE5D-6519-42A0-BF15-8AF263FC0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9A551D5F-CF5B-4221-B48C-7AD8B1489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349A6AAF-D64F-4F09-89EE-4643A5C20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49D2E4D-182D-43D7-AC9C-06ECBC026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3E049C-2A61-47C1-B3AF-4D938C951F7D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269400C-37D6-4C34-B8B0-AEE4E2623C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69AE8DBB-7794-4C8B-8FE1-CCD02DA72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D49212D-E23E-423D-906B-8CB6F6297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EA835E-8E4B-44D2-BBF3-B3B653344772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58DE22E2-886D-48B2-A499-54DE0E43C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C0414674-15A3-49EF-A0A9-497331135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Footer Placeholder 3">
            <a:extLst>
              <a:ext uri="{FF2B5EF4-FFF2-40B4-BE49-F238E27FC236}">
                <a16:creationId xmlns:a16="http://schemas.microsoft.com/office/drawing/2014/main" id="{922C155C-A30C-4243-99EE-26D2F5C227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New Truck Delivery Pumper . ppt</a:t>
            </a:r>
          </a:p>
        </p:txBody>
      </p:sp>
      <p:sp>
        <p:nvSpPr>
          <p:cNvPr id="35845" name="Slide Number Placeholder 4">
            <a:extLst>
              <a:ext uri="{FF2B5EF4-FFF2-40B4-BE49-F238E27FC236}">
                <a16:creationId xmlns:a16="http://schemas.microsoft.com/office/drawing/2014/main" id="{6CFD423F-5A0C-4E05-97CE-E5818A41F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E7D3F5-344C-48A9-AF81-4CA8D8BEF19C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F5CA56EA-C3CA-40CD-A46F-1E08B522AA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F862D74-D557-46EC-A015-CB3B6DFC9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BDF8C3B5-8E15-4908-A187-0B209049C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E41879-16C6-4906-BCEE-A352E5CF3C6F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7DCD8067-3F7A-452F-BF16-629543EF3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E5866FD7-901F-473F-B343-B9E1FFF4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B03EFBF-C206-4BC5-931B-882B8F004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4C7CF3-AFB1-49C4-8D2C-D400676365B3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188A24A-DDCC-498A-883B-E414FB20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2DD60BD0-3951-4226-99E9-818148CAC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6DC0B1A1-298E-4F9E-A63C-75A048A05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2E2F93-A441-4293-A211-4F6B6B8F6A1D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9BF02825-5B97-4C73-BEB8-5B68AA0A1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1FAB52A4-7C8B-4505-B4FB-6069A65CC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DE1BA759-204D-4AEC-8B7E-FC5555CC1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48A8A5-E479-48C6-BB8F-3A89EC2F113E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46251AAA-4A55-4EDF-A7A3-3EDC052C4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CF59D2C2-4734-4E16-9B44-418CB89BB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84C14EDC-AF70-437D-BF25-473AAFEC20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New Truck Delivery Pumper . ppt</a:t>
            </a:r>
          </a:p>
        </p:txBody>
      </p:sp>
      <p:sp>
        <p:nvSpPr>
          <p:cNvPr id="46085" name="Slide Number Placeholder 4">
            <a:extLst>
              <a:ext uri="{FF2B5EF4-FFF2-40B4-BE49-F238E27FC236}">
                <a16:creationId xmlns:a16="http://schemas.microsoft.com/office/drawing/2014/main" id="{3A149EF6-C64E-4116-84CC-28D092D58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B2BFDB-0444-4E03-948E-FA9E23952CB4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97D77330-5E4C-4917-BBE8-3004232BE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4E339A93-840E-4070-AB03-66D2F345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A20A3A71-E3DD-45C7-B9FB-36CAAFC0E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C4FDD7-9ABB-4D70-B462-CD0913415150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F83CAD40-37C5-4E46-8183-15FA5911AD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A753D690-433B-46FD-BBC8-929AE4F1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DD989C2-AE7A-4B8F-8025-7575E84DF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ACA442-75E1-4FA1-8F61-F5F71AC88E31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1E45028-CD11-4DCB-9CF3-B556B9EB43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New Truck Delivery Pumper . ppt</a:t>
            </a:r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41F3DD90-EDC2-49BF-9484-ABB38AD25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AC8E1B-1C6A-4CB6-AA99-92A8E7EB4F6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A717AA4D-131F-45F2-88B7-12156CBCB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034196F5-C5B2-4F52-9D45-1300D160D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530AFD57-E9B6-4F5E-8654-228EB87DB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2747E1E6-089E-4B81-8CC0-4E88F3762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39FB4B47-6A20-4F7C-B2CC-9B584B311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11C5F4-DC1C-4C8F-99C7-E653AA804A98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00BF9874-52D4-48E8-8D65-D570FB2ED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3DCC0054-F104-40AE-B09A-5F7619099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1ED79539-1CED-4B62-B6B4-883C81ED3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036FF6-EF4A-4A26-96AF-5D3AB64F326B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8C44E33C-E61B-4680-B749-DEF73E9DD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72EF8016-E049-430E-848D-9189A8EA4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B4714922-0D13-4E1A-9198-B210D6BEA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AC4E83-82DE-4173-9A37-B028FD612E3D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10AAED60-6C89-4C4B-8236-0AE2C83B8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8176E574-01E1-43B1-BEEB-DDB2E36C2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89AD1DEE-F2E7-41BC-8903-274C4F019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3A3A76-98BB-490C-A146-0666FBFD1DE2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773508A2-0FF6-4674-A537-3DD4A8FE2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507435F0-0099-4921-BFF2-A6EA60EA2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132A3EF3-BBAF-4EDA-B6CA-821700356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5959F2-B5B7-47F1-AE88-9B88A79835A3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E07DE19C-FF8B-4C3E-BCC6-945BFA545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0C546A57-2D0D-49FD-8084-5010CC94E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B0081661-A13B-45D1-8456-4D41B11E7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D0BA8B-EC08-47AB-8548-EBD57C98F813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6D23B7B7-8297-4F53-BB25-E86FFAE4F7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EADD593F-D8E9-403F-B306-591512718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FEC79656-59D2-4C16-BDBE-DA6C7270F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3D764B-ECCF-43B9-9848-6ED7B623C119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99EC892B-B106-4245-AF40-8D61BD75DA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AB0B4F93-71D5-4005-B537-B7550908A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23AF36A3-28F9-4551-BC2A-497CF8F28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46C806-3E16-450F-9653-6DBBFB11BAE8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9EFDC756-C5C5-4408-9F9D-BFF12A5DC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AAC041FA-B910-4745-8B1C-82DD6763D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F8F9513E-6A05-40DF-875B-3954F71EC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904022-8756-45B0-BA34-25D208236B07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82A00399-A0C2-4543-BA71-298F2EC23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191228C6-5BC7-4405-BBE4-50CF5D05F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C981154-390A-452D-ABE7-F786FD5F3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1D029C-A06D-4973-9DBD-0C049BAEB52C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3CEEFB72-F3CC-4C37-80D0-92F61CD4B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5F7B84-ED7C-467D-A7DC-6DF901AC42F8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3F95901-5623-4B98-A9CD-8306799DB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B8F2964-49D9-4D37-BE9C-3B42F117C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4812D62-DAC8-491D-A938-399381CC29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D7E2936-281B-49D8-9E09-35A70B63A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E512C180-CC25-469B-B7DE-720B0F442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D1EE00-C5E6-49F2-96C3-B9671EED1F2C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64B7712-291B-4C31-ACBE-8DCCD4285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723B6969-C1C1-44D4-8F4B-51A1CF26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A720488-0CE5-4D0D-AB9A-53BCF90A9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5774CD-CAA5-4053-80F3-883E424928FD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99E4EAA4-8940-4F25-9394-636D3F8E38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2866842-0982-44DC-9AEC-130496CAD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E94643D-88C6-4DC6-8A38-7689563C4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BC5190-4875-4AE2-BC80-C8E9FE13E1A1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3982DD0-C127-46AE-9316-209B2F8955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CB9FF2B-ECC7-4FA5-B123-F24F5C37C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44F8240-FD77-4CD9-B87B-27CF53E2F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F121E4-3B5E-49F9-9363-57959C909A8B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4A8004EB-1CE8-48DB-A144-6C0FACED8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6265DE7B-3273-40E0-B0BE-14391A060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412E511-5DFE-4788-B1ED-CB0877097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8BB9E3-201A-4F9B-B442-86562C00E9BF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2">
            <a:extLst>
              <a:ext uri="{FF2B5EF4-FFF2-40B4-BE49-F238E27FC236}">
                <a16:creationId xmlns:a16="http://schemas.microsoft.com/office/drawing/2014/main" id="{6D04B001-DE86-498B-AB58-2FC01CC4DC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2863"/>
            <a:ext cx="19050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4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1955" name="Rectangle 10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636C391D-1D6E-4341-907D-17A47309F5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FF0E8-D1CC-4D67-A83B-E58B6E15BCF0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77518431-C402-4D28-9117-7C0C0849E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 09-08-05DRAFT 10/27/05</a:t>
            </a:r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32451FAB-D6DE-4724-A861-EE3238AC49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65E38-54C8-405E-8BB1-59531ABB20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35586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B244DC-9AD7-4797-88F0-3D2D7FEE3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A983C-6EB6-460D-A74B-C8ED6926ED15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A04A1-7A63-48E5-ACD0-44D2F14C4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46120C-4132-4273-A18B-FD0626F48A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3267-4AE6-4845-88AE-86A01C554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16956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BC5C3-285B-4A18-9FE7-49F5108A0D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A9CD9-8C63-426B-A28B-A273FD3BA501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25D297-4A40-4A8C-A757-CD3A5FFD2F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ACF127-71CA-4E38-A59A-BAB2FF322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DF5B-76BD-4310-8DA4-886364F7D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8298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A71918-A657-4674-B78B-9EE3193E3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BC6F-81A9-4CCC-915E-BD8EABE9C61D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912067C-2C95-4F6C-BB8C-E1F82843B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5CE5FCF-0352-4BE7-87B3-63B3101C0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736E2-17FE-4EE3-A006-A6B3C2E613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3270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DA5C1B-A9C1-47F6-B2B9-CE5FEFDFF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07AE0-4D56-4077-8636-224EECF3EE4F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68B7D-C230-4F79-891C-7379F54B6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CE47A4-6018-4A7A-A6E5-1953F32FE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1AA50-633F-4EFD-B459-3CA161494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5001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A4DA6B9-BAB1-4CE7-ABF2-B5F44AFC9A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4FE82-9F08-497A-85E0-5931D3685F0A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61DBED-15B1-4236-84C1-C390677FB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EA18459-C56A-4DA3-89E2-3F326C56B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1394-6F1C-40B3-921A-0B89C39BA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3344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637CE-3159-4211-8DD0-C159C0B53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924D3-0A8A-4A6C-B47A-88E33052F7D5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1794A-895F-45B2-A4DA-C3263F6581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F0234-0073-41B7-AC71-F138A590B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B5927-B765-4394-8005-B71677118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56326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44BAB0-DFC4-4625-BB7F-869FD67D52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93837-493C-4897-98DD-284849EC8B8A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951DC-0844-4219-B979-1C127CC2D1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2A4E9-2F4C-4ABA-91B7-E8164B652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855FD-31D2-49A6-9711-AF26989E6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51328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51663D-D51F-4D7E-96E1-8B6342F4D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11010-40C5-4FA7-B291-B0E22027B92E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829AD-7BC9-499F-ABBE-E317AB60E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77175-290D-45DA-939A-BA62922F4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41D7-7A67-4F43-8FE7-C171E6004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44746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A15A56-D825-4E82-A263-CEC5B55BD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3F70-FBCF-41B0-A4E4-D397DFDC3EC1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DD602-0990-45B6-824E-1EC90888E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ADF517-1713-4DB8-995B-298DFD2D4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BB4-A689-4DB9-A800-FEA8DA309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91185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26D522-88CC-4C17-BCD5-72C35F0F3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1354F-5FD9-4979-90CD-9141511512EE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BE0391-0F77-4B63-9B99-AFF7F98DB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C44962-DFAF-4B4D-83BB-F1BC967BA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F652-3604-417C-8E60-78EE02E42A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5282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31928F-FCFB-46FB-9BA0-4B580A9483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CA83F-3D0A-4986-B360-E0F50EBA1ECC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8CD7C-55EA-41E5-BF9C-3BEE4A578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969B9C-6991-42F0-BC14-889A862D8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DD993-308A-446E-89B1-885D30FFF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8230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E20F19-1F66-4D3A-AF51-431CADCEB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F463D-1CFF-42B5-9690-D2633986987F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FEBE90-C369-444E-8747-1AB34594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747405-8412-4001-ADE7-908D01D2B0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99DD9-5379-46E3-8EDC-50F30F3DC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78946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F4B41E0-FCCD-4523-A392-5808DDEB65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572B8-7933-4287-BA26-D5FF07BB6CB5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A4B2BC-3C4A-4140-92BC-9C14DC7E2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58BF54-694D-4761-8D9D-DDAD0389F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B2DA-E4D2-4AAD-8E42-518B8882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19505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61CBAE-898C-497E-AF3B-500B26BB8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9D7C-2714-4BAE-85B4-80F89E65A515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8A3FD2-D1DB-4C9F-8559-9D630294B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06606D-5B2B-4824-B3E8-D2116F329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4CBB0-23DD-43EA-81D7-48FA57C0A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61869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D152C4-2C91-4695-ADA5-2030D4333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0D527-128F-4BFC-A4B5-D7E8ABECC464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DE02C-F168-4762-845D-5CB49B1785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C0F18-94FD-4CA2-8212-401FD0092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0AB49-11FC-4EA8-A0D4-9B4AC27E8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17386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579D38-428A-4BE9-91DE-3853D7FC4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F6E4C-B733-43E2-B233-35BBFB8C7222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983A8-5C21-4D31-B247-9FB932A65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34A77-D5F1-4A9A-BE2F-AC990B27E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64C7-72FA-420C-8953-55F658086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74485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8A7BB0AF-3072-4D36-ADBA-BD6A1561F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C74E6408-4B6F-4B62-9F95-EC3202C19B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0932" name="Rectangle 4">
            <a:extLst>
              <a:ext uri="{FF2B5EF4-FFF2-40B4-BE49-F238E27FC236}">
                <a16:creationId xmlns:a16="http://schemas.microsoft.com/office/drawing/2014/main" id="{15414D30-63F8-47B6-AD44-DE6BFCDEAE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1F21367-29C4-4A18-B21A-79B8B5A82845}" type="datetime1">
              <a:rPr lang="en-US"/>
              <a:pPr>
                <a:defRPr/>
              </a:pPr>
              <a:t>3/21/2025</a:t>
            </a:fld>
            <a:endParaRPr lang="en-US"/>
          </a:p>
        </p:txBody>
      </p:sp>
      <p:sp>
        <p:nvSpPr>
          <p:cNvPr id="380933" name="Rectangle 5">
            <a:extLst>
              <a:ext uri="{FF2B5EF4-FFF2-40B4-BE49-F238E27FC236}">
                <a16:creationId xmlns:a16="http://schemas.microsoft.com/office/drawing/2014/main" id="{24A7B0D4-9B7F-41FD-A75A-59DB8002C0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0934" name="Rectangle 6">
            <a:extLst>
              <a:ext uri="{FF2B5EF4-FFF2-40B4-BE49-F238E27FC236}">
                <a16:creationId xmlns:a16="http://schemas.microsoft.com/office/drawing/2014/main" id="{9D220388-85F1-468F-82A1-37C7D06C46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5A5E93B-591C-4A22-BF88-81D574EB2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E86EF3ED-B229-4790-A6BD-C7EEF95BA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2863"/>
            <a:ext cx="1905000" cy="4651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6531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  <p:sldLayoutId id="2147486525" r:id="rId12"/>
    <p:sldLayoutId id="2147486526" r:id="rId13"/>
    <p:sldLayoutId id="2147486527" r:id="rId14"/>
    <p:sldLayoutId id="2147486528" r:id="rId15"/>
    <p:sldLayoutId id="2147486529" r:id="rId16"/>
    <p:sldLayoutId id="2147486530" r:id="rId17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haasalert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47DDA5-7EEE-468D-8EB5-6E8B4981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C7AA3C01-1AFA-41BE-AD1E-12893EF31CAE}" type="slidenum">
              <a:rPr lang="en-US" altLang="en-US" sz="1400" smtClean="0"/>
              <a:pPr>
                <a:defRPr/>
              </a:pPr>
              <a:t>1</a:t>
            </a:fld>
            <a:endParaRPr lang="en-US" altLang="en-US" sz="1400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73B90AE1-CEB1-460E-B16A-A5716D1E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C0155-A6B9-45C8-9805-EDA6552D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87D4C197-2A1F-40E3-B55D-FF9FE93865C7}" type="slidenum">
              <a:rPr lang="en-US" altLang="en-US" sz="1400" smtClean="0"/>
              <a:pPr>
                <a:defRPr/>
              </a:pPr>
              <a:t>10</a:t>
            </a:fld>
            <a:endParaRPr lang="en-US" altLang="en-US" sz="1400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2DF0A52B-93FC-43DE-B01E-C8A88A85A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7A8E0-E20C-432D-B0BE-3E3709A9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A5D17A6F-6D48-4624-999B-98BB67C7FB7A}" type="slidenum">
              <a:rPr lang="en-US" altLang="en-US" sz="1400" smtClean="0"/>
              <a:pPr>
                <a:defRPr/>
              </a:pPr>
              <a:t>11</a:t>
            </a:fld>
            <a:endParaRPr lang="en-US" altLang="en-US" sz="140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0B90D540-DF4D-4D3A-A92C-9DFB82835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86AD9-FAC6-4284-BB86-8D91E36E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7715EC5-D6E1-4BA3-AD9E-C69049738A18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TextBox 5">
            <a:extLst>
              <a:ext uri="{FF2B5EF4-FFF2-40B4-BE49-F238E27FC236}">
                <a16:creationId xmlns:a16="http://schemas.microsoft.com/office/drawing/2014/main" id="{84299D76-7466-4848-B2EA-CC8F7722F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751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Knee Bolster Airbag – Officers side only </a:t>
            </a: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A6ABC9D0-9FEB-4BAE-BD4C-C786F9F55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14400"/>
            <a:ext cx="6583363" cy="4000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*Do not hang and place anything in front of airbag</a:t>
            </a:r>
          </a:p>
        </p:txBody>
      </p:sp>
      <p:pic>
        <p:nvPicPr>
          <p:cNvPr id="24581" name="Picture 2" descr="A black metal panel with wires and a label&#10;&#10;Description automatically generated with medium confidence">
            <a:extLst>
              <a:ext uri="{FF2B5EF4-FFF2-40B4-BE49-F238E27FC236}">
                <a16:creationId xmlns:a16="http://schemas.microsoft.com/office/drawing/2014/main" id="{4BDD82E4-BFBD-42B9-8CCC-F5620F0E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498600"/>
            <a:ext cx="356235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DE3B69F-1262-422D-B97F-9CB4F6A1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B091CA3-2301-423B-89EC-751315A65656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38306" name="Rectangle 2">
            <a:extLst>
              <a:ext uri="{FF2B5EF4-FFF2-40B4-BE49-F238E27FC236}">
                <a16:creationId xmlns:a16="http://schemas.microsoft.com/office/drawing/2014/main" id="{68B50602-9D17-4E03-A856-E5F935944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Safety Equipment</a:t>
            </a:r>
          </a:p>
        </p:txBody>
      </p:sp>
      <p:sp>
        <p:nvSpPr>
          <p:cNvPr id="738307" name="Rectangle 3">
            <a:extLst>
              <a:ext uri="{FF2B5EF4-FFF2-40B4-BE49-F238E27FC236}">
                <a16:creationId xmlns:a16="http://schemas.microsoft.com/office/drawing/2014/main" id="{EEB4EE0C-C809-4423-A985-096F7678A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ESC - Electronic Stability Control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ABS (Anti-lock brake system)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ATC – Automatic Traction Control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Auxiliary Braking systems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/>
              <a:t>Compression brake  “Jacobs Brake”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dirty="0"/>
              <a:t>   ON  OFF  HI MED LOW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dirty="0"/>
              <a:t>“If you have to adjust your driving for the road conditions, the Jake Brake should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dirty="0"/>
              <a:t>   be turned off”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dirty="0"/>
              <a:t>          </a:t>
            </a:r>
            <a:r>
              <a:rPr lang="en-US" sz="3200" dirty="0">
                <a:solidFill>
                  <a:srgbClr val="FFFF00"/>
                </a:solidFill>
              </a:rPr>
              <a:t>257.5 ” wheelbase, length 39’ 8”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3200" dirty="0"/>
              <a:t>  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3200" dirty="0"/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93E8B2-AB6B-471F-B8C0-782E5B95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C2D784E2-5753-4CD0-8918-109EAD7CA781}" type="slidenum">
              <a:rPr lang="en-US" altLang="en-US" sz="1400" smtClean="0"/>
              <a:pPr>
                <a:defRPr/>
              </a:pPr>
              <a:t>14</a:t>
            </a:fld>
            <a:endParaRPr lang="en-US" altLang="en-US" sz="1400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927296A1-6EB5-40EF-91E5-9EF7ADFD1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b="25000"/>
          <a:stretch>
            <a:fillRect/>
          </a:stretch>
        </p:blipFill>
        <p:spPr bwMode="auto">
          <a:xfrm>
            <a:off x="1524000" y="609600"/>
            <a:ext cx="6629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2">
            <a:extLst>
              <a:ext uri="{FF2B5EF4-FFF2-40B4-BE49-F238E27FC236}">
                <a16:creationId xmlns:a16="http://schemas.microsoft.com/office/drawing/2014/main" id="{167C943B-B767-46C0-AA4E-406B80E9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00600"/>
            <a:ext cx="551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Inter-axle Differential lock </a:t>
            </a:r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B08E389-84B4-46E9-B525-97950A71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B0C5E9A-EF00-4419-BBB4-6AA8BA633D79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BBCF1D0-C98D-4142-BF64-E25540429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b="1"/>
              <a:t>Safety Equipment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79DB139-E85F-4C67-A74B-398CBE1719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2296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Hand and grab rails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Seat belts</a:t>
            </a:r>
          </a:p>
          <a:p>
            <a:pPr lvl="1" eaLnBrk="1" hangingPunct="1">
              <a:defRPr/>
            </a:pPr>
            <a:r>
              <a:rPr lang="en-US" sz="2400" dirty="0"/>
              <a:t>Alarm &amp; Monitoring System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dirty="0"/>
              <a:t>*Single Parking Brake Control-  All wheel Lock-up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  <p:pic>
        <p:nvPicPr>
          <p:cNvPr id="29701" name="Picture 7" descr="100_0321">
            <a:extLst>
              <a:ext uri="{FF2B5EF4-FFF2-40B4-BE49-F238E27FC236}">
                <a16:creationId xmlns:a16="http://schemas.microsoft.com/office/drawing/2014/main" id="{2FB82CB8-8461-4E92-87E0-0B2D4EDB87A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9789" r="7547" b="19737"/>
          <a:stretch>
            <a:fillRect/>
          </a:stretch>
        </p:blipFill>
        <p:spPr>
          <a:xfrm>
            <a:off x="6096000" y="457200"/>
            <a:ext cx="2646363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8" descr="100_0322">
            <a:extLst>
              <a:ext uri="{FF2B5EF4-FFF2-40B4-BE49-F238E27FC236}">
                <a16:creationId xmlns:a16="http://schemas.microsoft.com/office/drawing/2014/main" id="{89648283-4B0E-405D-BD78-7B072119E1E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15384" r="7858" b="15385"/>
          <a:stretch>
            <a:fillRect/>
          </a:stretch>
        </p:blipFill>
        <p:spPr>
          <a:xfrm>
            <a:off x="6705600" y="3124200"/>
            <a:ext cx="205740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Line 11">
            <a:extLst>
              <a:ext uri="{FF2B5EF4-FFF2-40B4-BE49-F238E27FC236}">
                <a16:creationId xmlns:a16="http://schemas.microsoft.com/office/drawing/2014/main" id="{600B06D3-7A4F-4FA5-9E07-69935E6F9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286000"/>
            <a:ext cx="16002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04" name="Line 15">
            <a:extLst>
              <a:ext uri="{FF2B5EF4-FFF2-40B4-BE49-F238E27FC236}">
                <a16:creationId xmlns:a16="http://schemas.microsoft.com/office/drawing/2014/main" id="{DCF71AA7-C223-4880-8A1E-7991F4D17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810000"/>
            <a:ext cx="39624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FC9673-DE74-4F99-BCA0-6168A55E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32643-5FA1-4938-85F0-992D1A29573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E80ADD36-88D5-402E-8308-C57123B2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8F71-FFEC-494E-B147-D9710CFE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DA92EF1B-6858-4569-B256-23116391C1BF}" type="slidenum">
              <a:rPr lang="en-US" altLang="en-US" sz="1400" smtClean="0"/>
              <a:pPr>
                <a:defRPr/>
              </a:pPr>
              <a:t>17</a:t>
            </a:fld>
            <a:endParaRPr lang="en-US" altLang="en-US" sz="1400"/>
          </a:p>
        </p:txBody>
      </p:sp>
      <p:pic>
        <p:nvPicPr>
          <p:cNvPr id="32771" name="Picture 4" descr="A black metal pipe in a vehicle&#10;&#10;Description automatically generated with medium confidence">
            <a:extLst>
              <a:ext uri="{FF2B5EF4-FFF2-40B4-BE49-F238E27FC236}">
                <a16:creationId xmlns:a16="http://schemas.microsoft.com/office/drawing/2014/main" id="{A2F8ECFA-C2A3-455F-AF3B-1738E2E4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3490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9B492-703A-41F0-B2C1-1B1C84BA5E29}"/>
              </a:ext>
            </a:extLst>
          </p:cNvPr>
          <p:cNvSpPr txBox="1"/>
          <p:nvPr/>
        </p:nvSpPr>
        <p:spPr>
          <a:xfrm>
            <a:off x="5768975" y="609600"/>
            <a:ext cx="3375025" cy="581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Times New Roman" panose="02020603050405020304" pitchFamily="18" charset="0"/>
              </a:rPr>
              <a:t>CARE </a:t>
            </a: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Carcinogen </a:t>
            </a: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Awareness &amp; </a:t>
            </a: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Reduction to </a:t>
            </a: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Exposure </a:t>
            </a:r>
          </a:p>
          <a:p>
            <a:pPr>
              <a:defRPr/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Clean Cab Initiative</a:t>
            </a:r>
          </a:p>
          <a:p>
            <a:pPr>
              <a:defRPr/>
            </a:pPr>
            <a:endParaRPr lang="en-US" sz="3200" dirty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HEPA filter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3D717-7577-414E-92B8-1905786B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3CA16128-7E87-4671-A07A-469EE92628D4}" type="slidenum">
              <a:rPr lang="en-US" altLang="en-US" sz="1400" smtClean="0"/>
              <a:pPr>
                <a:defRPr/>
              </a:pPr>
              <a:t>18</a:t>
            </a:fld>
            <a:endParaRPr lang="en-US" altLang="en-US" sz="1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76D84-C1CE-4226-8A5D-CFC89D68FFFA}"/>
              </a:ext>
            </a:extLst>
          </p:cNvPr>
          <p:cNvSpPr/>
          <p:nvPr/>
        </p:nvSpPr>
        <p:spPr>
          <a:xfrm>
            <a:off x="1676400" y="457200"/>
            <a:ext cx="6553200" cy="534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lang="en-US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HAAS Alert Collision Mitigation  </a:t>
            </a:r>
            <a:endParaRPr lang="en-US" dirty="0"/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4F355CD8-DC3D-45FA-920B-D1C8C710A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37188"/>
            <a:ext cx="3244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hlinkClick r:id="rId2"/>
              </a:rPr>
              <a:t>https://www.haasalert.com/</a:t>
            </a: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    HAAS R2V</a:t>
            </a:r>
          </a:p>
        </p:txBody>
      </p:sp>
      <p:pic>
        <p:nvPicPr>
          <p:cNvPr id="33797" name="Picture 4" descr="A close-up of a vehicle's windshield&#10;&#10;Description automatically generated">
            <a:extLst>
              <a:ext uri="{FF2B5EF4-FFF2-40B4-BE49-F238E27FC236}">
                <a16:creationId xmlns:a16="http://schemas.microsoft.com/office/drawing/2014/main" id="{E82C7BE5-0103-4F39-A5D2-1E5B3249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1100"/>
            <a:ext cx="2767013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A black box with a red light&#10;&#10;Description automatically generated">
            <a:extLst>
              <a:ext uri="{FF2B5EF4-FFF2-40B4-BE49-F238E27FC236}">
                <a16:creationId xmlns:a16="http://schemas.microsoft.com/office/drawing/2014/main" id="{83E884E4-9BB5-4739-AF08-4CAA1092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1100"/>
            <a:ext cx="2767013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5CE33-F4E4-4242-A1F1-2FA33122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FA51A23-FA11-4629-85B2-52F42FC856BC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83330" name="Rectangle 2">
            <a:extLst>
              <a:ext uri="{FF2B5EF4-FFF2-40B4-BE49-F238E27FC236}">
                <a16:creationId xmlns:a16="http://schemas.microsoft.com/office/drawing/2014/main" id="{8B2D9131-DAED-4E94-9892-3B9D45D4A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1588"/>
            <a:ext cx="8229600" cy="1371601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Vehicle Information Sticker</a:t>
            </a:r>
          </a:p>
        </p:txBody>
      </p:sp>
      <p:pic>
        <p:nvPicPr>
          <p:cNvPr id="34820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F2D6861D-9461-4A64-B03A-1E664BB3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7673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0">
            <a:extLst>
              <a:ext uri="{FF2B5EF4-FFF2-40B4-BE49-F238E27FC236}">
                <a16:creationId xmlns:a16="http://schemas.microsoft.com/office/drawing/2014/main" id="{09C667C8-E425-4BE2-B2FE-3E30E6BFD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113752A-7B75-4FA0-9C0E-803FCDCB05AB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39330" name="Rectangle 2">
            <a:extLst>
              <a:ext uri="{FF2B5EF4-FFF2-40B4-BE49-F238E27FC236}">
                <a16:creationId xmlns:a16="http://schemas.microsoft.com/office/drawing/2014/main" id="{B4EC8F4D-C57E-47F9-9827-FAA3979F40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3600" b="1"/>
          </a:p>
          <a:p>
            <a:pPr eaLnBrk="1" hangingPunct="1">
              <a:lnSpc>
                <a:spcPct val="90000"/>
              </a:lnSpc>
              <a:defRPr/>
            </a:pPr>
            <a:endParaRPr lang="en-US" sz="3600" b="1"/>
          </a:p>
        </p:txBody>
      </p:sp>
      <p:sp>
        <p:nvSpPr>
          <p:cNvPr id="6148" name="TextBox 5">
            <a:extLst>
              <a:ext uri="{FF2B5EF4-FFF2-40B4-BE49-F238E27FC236}">
                <a16:creationId xmlns:a16="http://schemas.microsoft.com/office/drawing/2014/main" id="{0AA43C45-33C2-4C41-99CA-6C2A21A6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5754688"/>
            <a:ext cx="7942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latin typeface="Arial" panose="020B0604020202020204" pitchFamily="34" charset="0"/>
              </a:rPr>
              <a:t>Pierce New Delivery Orientation</a:t>
            </a:r>
          </a:p>
        </p:txBody>
      </p:sp>
      <p:sp>
        <p:nvSpPr>
          <p:cNvPr id="6149" name="AutoShape 7" descr="F:\Pierce City of Shelby, NC 32043.webp">
            <a:extLst>
              <a:ext uri="{FF2B5EF4-FFF2-40B4-BE49-F238E27FC236}">
                <a16:creationId xmlns:a16="http://schemas.microsoft.com/office/drawing/2014/main" id="{540B0BB6-DCEC-4901-ACCF-365FD44A9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6150" name="AutoShape 9" descr="F:\Pierce City of Shelby, NC 32043.webp">
            <a:extLst>
              <a:ext uri="{FF2B5EF4-FFF2-40B4-BE49-F238E27FC236}">
                <a16:creationId xmlns:a16="http://schemas.microsoft.com/office/drawing/2014/main" id="{B0432F7F-AC66-4A1A-944F-811E239093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85800"/>
            <a:ext cx="91440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6151" name="Picture 2" descr="A fire truck parked in front of a building&#10;&#10;Description automatically generated">
            <a:extLst>
              <a:ext uri="{FF2B5EF4-FFF2-40B4-BE49-F238E27FC236}">
                <a16:creationId xmlns:a16="http://schemas.microsoft.com/office/drawing/2014/main" id="{D0628BB4-C677-4CCF-B75C-6E2D3A6D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363"/>
            <a:ext cx="9144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883F21-67E7-4EE4-BAE7-49DFFEBA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B8374F8-FC00-40B2-9662-B4434D8C94D7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9218" name="Rectangle 1026">
            <a:extLst>
              <a:ext uri="{FF2B5EF4-FFF2-40B4-BE49-F238E27FC236}">
                <a16:creationId xmlns:a16="http://schemas.microsoft.com/office/drawing/2014/main" id="{F1F5D405-73B4-4FE6-8A35-D1B158C3E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/>
              <a:t>Customer Installed Equipment</a:t>
            </a:r>
          </a:p>
        </p:txBody>
      </p:sp>
      <p:sp>
        <p:nvSpPr>
          <p:cNvPr id="9219" name="Rectangle 1027">
            <a:extLst>
              <a:ext uri="{FF2B5EF4-FFF2-40B4-BE49-F238E27FC236}">
                <a16:creationId xmlns:a16="http://schemas.microsoft.com/office/drawing/2014/main" id="{DC242568-0AB9-4191-95C3-B7DF6F044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Modifications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Drilling holes or welding to structural frame components of the chassis is </a:t>
            </a:r>
            <a:r>
              <a:rPr lang="en-US" sz="2000" u="sng" dirty="0"/>
              <a:t>NOT</a:t>
            </a:r>
            <a:r>
              <a:rPr lang="en-US" sz="2000" dirty="0"/>
              <a:t> permitted.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Can be made to non-structural sheet metal.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600" dirty="0"/>
              <a:t>Contact Pierce.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/>
              <a:t>Consider dissimilar metals.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7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Mount all equipment to withstand road travel.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/>
              <a:t>Equipment mounting should comply with NFPA 1901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Follow “Radio Installation Guide.”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Welding instructions must be reviewed before welding on any Pierce Apparatus</a:t>
            </a: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91290D-8926-47D4-9810-BE8EF484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A6004ED-C652-4CA5-8F9A-9B466F560CCB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41026" name="Rectangle 1026">
            <a:extLst>
              <a:ext uri="{FF2B5EF4-FFF2-40B4-BE49-F238E27FC236}">
                <a16:creationId xmlns:a16="http://schemas.microsoft.com/office/drawing/2014/main" id="{9F3FE76B-5F35-460E-8AB4-473D9A497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Before Placing in Service</a:t>
            </a:r>
          </a:p>
        </p:txBody>
      </p:sp>
      <p:sp>
        <p:nvSpPr>
          <p:cNvPr id="641027" name="Rectangle 1027">
            <a:extLst>
              <a:ext uri="{FF2B5EF4-FFF2-40B4-BE49-F238E27FC236}">
                <a16:creationId xmlns:a16="http://schemas.microsoft.com/office/drawing/2014/main" id="{EB34EDBE-9224-4505-B0EB-B143CBD97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3600" dirty="0"/>
              <a:t>Weigh loaded vehicle and ensure it conforms to axle and brake ratings</a:t>
            </a:r>
            <a:endParaRPr lang="en-US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b="1" i="1" u="sng" dirty="0">
                <a:solidFill>
                  <a:srgbClr val="CC0000"/>
                </a:solidFill>
              </a:rPr>
              <a:t>Warning:</a:t>
            </a:r>
            <a:r>
              <a:rPr lang="en-US" b="1" i="1" dirty="0">
                <a:solidFill>
                  <a:srgbClr val="CC0000"/>
                </a:solidFill>
              </a:rPr>
              <a:t>  </a:t>
            </a:r>
            <a:r>
              <a:rPr lang="en-US" b="1" dirty="0">
                <a:solidFill>
                  <a:srgbClr val="CC0000"/>
                </a:solidFill>
              </a:rPr>
              <a:t>Never exceed the gross axle ratings printed on the label inside the cab. Exceeding these ratings could lead to reduced component life, personal injury, or death</a:t>
            </a:r>
          </a:p>
          <a:p>
            <a:pPr lvl="1" eaLnBrk="1" hangingPunct="1">
              <a:defRPr/>
            </a:pPr>
            <a:r>
              <a:rPr lang="en-US" sz="3600" dirty="0"/>
              <a:t>Set Tire Pressure per manufacturer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07E50092-43BA-43E7-A2B0-56F73004A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0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GVW 65,500 lbs    Front axle 21,500 lbs.        Rear axle 44,000 lbs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            17” disc brakes             Disc Plus</a:t>
            </a: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A034E026-2917-4147-8AB9-B1C69399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560CB68-E623-447D-A1A7-3FAE91EB10BD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34888" name="Rectangle 1032">
            <a:extLst>
              <a:ext uri="{FF2B5EF4-FFF2-40B4-BE49-F238E27FC236}">
                <a16:creationId xmlns:a16="http://schemas.microsoft.com/office/drawing/2014/main" id="{FD6EC904-1F6F-4939-9D72-2B02073A7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762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br>
              <a:rPr lang="en-US" b="1" dirty="0"/>
            </a:br>
            <a:r>
              <a:rPr lang="en-US" b="1" dirty="0"/>
              <a:t>Before Placing in Service</a:t>
            </a:r>
          </a:p>
        </p:txBody>
      </p:sp>
      <p:sp>
        <p:nvSpPr>
          <p:cNvPr id="634883" name="Rectangle 1027">
            <a:extLst>
              <a:ext uri="{FF2B5EF4-FFF2-40B4-BE49-F238E27FC236}">
                <a16:creationId xmlns:a16="http://schemas.microsoft.com/office/drawing/2014/main" id="{FD70CDDC-F7A8-456A-AD96-7CC1F93D36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133600"/>
            <a:ext cx="80772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Review operations and maintenance manuals    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Pierceparts.com – available to customers 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40965" name="Picture 2" descr="A firefighter sticker on a black surface&#10;&#10;Description automatically generated">
            <a:extLst>
              <a:ext uri="{FF2B5EF4-FFF2-40B4-BE49-F238E27FC236}">
                <a16:creationId xmlns:a16="http://schemas.microsoft.com/office/drawing/2014/main" id="{77FE1DE2-D986-4A51-AF21-BE12EE86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00513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CB1ABD2-279B-4361-B258-0ED27AAF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B16F3D4-1C4B-46B8-BAC3-6DC4CAF240BE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0705C7A-0A51-428F-AF5F-9E973A5E4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Before Placing in Service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9A9FF88-3C0E-43C1-A841-93F417CB06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Perform a Primary Inspection.</a:t>
            </a:r>
          </a:p>
          <a:p>
            <a:pPr lvl="1" eaLnBrk="1" hangingPunct="1">
              <a:defRPr/>
            </a:pPr>
            <a:r>
              <a:rPr lang="en-US" sz="2400" dirty="0"/>
              <a:t>Proper operation.</a:t>
            </a:r>
          </a:p>
          <a:p>
            <a:pPr lvl="1" eaLnBrk="1" hangingPunct="1">
              <a:defRPr/>
            </a:pPr>
            <a:r>
              <a:rPr lang="en-US" sz="2400" dirty="0"/>
              <a:t>Clean and lubricate</a:t>
            </a:r>
          </a:p>
          <a:p>
            <a:pPr lvl="2" eaLnBrk="1" hangingPunct="1">
              <a:defRPr/>
            </a:pPr>
            <a:r>
              <a:rPr lang="en-US" sz="2000" dirty="0"/>
              <a:t>Delivery travel and training.</a:t>
            </a:r>
          </a:p>
          <a:p>
            <a:pPr lvl="2" eaLnBrk="1" hangingPunct="1">
              <a:defRPr/>
            </a:pPr>
            <a:r>
              <a:rPr lang="en-US" sz="2000" dirty="0"/>
              <a:t>Check fluid levels</a:t>
            </a:r>
          </a:p>
          <a:p>
            <a:pPr lvl="1" eaLnBrk="1" hangingPunct="1">
              <a:defRPr/>
            </a:pPr>
            <a:endParaRPr lang="en-US" sz="2400" dirty="0"/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CC0000"/>
              </a:solidFill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sz="2400" b="1" i="1" u="sng" dirty="0">
              <a:solidFill>
                <a:srgbClr val="CC0000"/>
              </a:solidFill>
            </a:endParaRPr>
          </a:p>
        </p:txBody>
      </p:sp>
      <p:pic>
        <p:nvPicPr>
          <p:cNvPr id="43013" name="Picture 4" descr="DSCN7440.JPG">
            <a:extLst>
              <a:ext uri="{FF2B5EF4-FFF2-40B4-BE49-F238E27FC236}">
                <a16:creationId xmlns:a16="http://schemas.microsoft.com/office/drawing/2014/main" id="{DAF5180D-F6A0-48D7-9AAC-D22CCD18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b="25555"/>
          <a:stretch>
            <a:fillRect/>
          </a:stretch>
        </p:blipFill>
        <p:spPr bwMode="auto">
          <a:xfrm>
            <a:off x="4114800" y="1676400"/>
            <a:ext cx="487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0">
            <a:extLst>
              <a:ext uri="{FF2B5EF4-FFF2-40B4-BE49-F238E27FC236}">
                <a16:creationId xmlns:a16="http://schemas.microsoft.com/office/drawing/2014/main" id="{B304AB58-AB24-4F9B-ACB1-3F93A444EF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5D684677-C9AA-46BD-A20A-A06174CE4114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0197" name="Rectangle 1029">
            <a:extLst>
              <a:ext uri="{FF2B5EF4-FFF2-40B4-BE49-F238E27FC236}">
                <a16:creationId xmlns:a16="http://schemas.microsoft.com/office/drawing/2014/main" id="{09390906-85F0-454A-A3AF-ECE9F488EE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600" dirty="0">
              <a:solidFill>
                <a:schemeClr val="folHlink"/>
              </a:solidFill>
            </a:endParaRPr>
          </a:p>
          <a:p>
            <a:pPr eaLnBrk="1" hangingPunct="1">
              <a:defRPr/>
            </a:pPr>
            <a:endParaRPr lang="en-US" sz="3600" dirty="0">
              <a:solidFill>
                <a:schemeClr val="folHlink"/>
              </a:solidFill>
            </a:endParaRPr>
          </a:p>
          <a:p>
            <a:pPr eaLnBrk="1" hangingPunct="1">
              <a:defRPr/>
            </a:pPr>
            <a:endParaRPr lang="en-US" sz="3600" dirty="0">
              <a:solidFill>
                <a:schemeClr val="folHlink"/>
              </a:solidFill>
            </a:endParaRPr>
          </a:p>
          <a:p>
            <a:pPr eaLnBrk="1" hangingPunct="1">
              <a:defRPr/>
            </a:pPr>
            <a:endParaRPr lang="en-US" sz="3600" dirty="0">
              <a:solidFill>
                <a:schemeClr val="folHlink"/>
              </a:solidFill>
            </a:endParaRPr>
          </a:p>
        </p:txBody>
      </p:sp>
      <p:sp>
        <p:nvSpPr>
          <p:cNvPr id="45060" name="TextBox 5">
            <a:extLst>
              <a:ext uri="{FF2B5EF4-FFF2-40B4-BE49-F238E27FC236}">
                <a16:creationId xmlns:a16="http://schemas.microsoft.com/office/drawing/2014/main" id="{B5D5299B-6B6A-4366-B68E-87305DA0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81200"/>
            <a:ext cx="5181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000" b="1">
                <a:latin typeface="Arial" panose="020B0604020202020204" pitchFamily="34" charset="0"/>
              </a:rPr>
              <a:t>Battery switch ON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000" b="1">
                <a:latin typeface="Arial" panose="020B0604020202020204" pitchFamily="34" charset="0"/>
              </a:rPr>
              <a:t>Ignition switch ON, wait for ignition PROVE OUT to complete 4-5 sec. 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000" b="1">
                <a:latin typeface="Arial" panose="020B0604020202020204" pitchFamily="34" charset="0"/>
              </a:rPr>
              <a:t>Start engine </a:t>
            </a: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(Interlocks must be satisfied, Parking Brake set and transmission in Neutral)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000" b="1">
                <a:latin typeface="Arial" panose="020B0604020202020204" pitchFamily="34" charset="0"/>
              </a:rPr>
              <a:t>Shut OFF engine using Ignition switch, leave Ignition OFF</a:t>
            </a: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n-US" sz="2000" b="1">
                <a:latin typeface="Arial" panose="020B0604020202020204" pitchFamily="34" charset="0"/>
              </a:rPr>
              <a:t>Shut Battery switch OFF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AutoNum type="arabicPeriod"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45061" name="TextBox 5">
            <a:extLst>
              <a:ext uri="{FF2B5EF4-FFF2-40B4-BE49-F238E27FC236}">
                <a16:creationId xmlns:a16="http://schemas.microsoft.com/office/drawing/2014/main" id="{429A2B33-CD31-426D-A9E5-A1390F402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790575"/>
            <a:ext cx="4922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Proper Start/Shut Down </a:t>
            </a:r>
          </a:p>
        </p:txBody>
      </p:sp>
      <p:pic>
        <p:nvPicPr>
          <p:cNvPr id="45062" name="Picture 2" descr="A close-up of a control panel&#10;&#10;Description automatically generated">
            <a:extLst>
              <a:ext uri="{FF2B5EF4-FFF2-40B4-BE49-F238E27FC236}">
                <a16:creationId xmlns:a16="http://schemas.microsoft.com/office/drawing/2014/main" id="{7B9CA71E-4FA8-4693-9F76-2F2392C0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3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6FAF8452-BBBC-4048-8D87-6786AD1E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A60B9D2-E2AD-4079-A55A-226487B1024E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42376" name="Rectangle 8">
            <a:extLst>
              <a:ext uri="{FF2B5EF4-FFF2-40B4-BE49-F238E27FC236}">
                <a16:creationId xmlns:a16="http://schemas.microsoft.com/office/drawing/2014/main" id="{CA884E50-D127-4C3F-A658-F340F6C68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Cab Controls</a:t>
            </a:r>
            <a:br>
              <a:rPr lang="en-US" dirty="0"/>
            </a:br>
            <a:r>
              <a:rPr lang="en-US" sz="3600" i="1" u="sng" dirty="0"/>
              <a:t>Gauges and Warning Lamps</a:t>
            </a:r>
          </a:p>
        </p:txBody>
      </p:sp>
      <p:pic>
        <p:nvPicPr>
          <p:cNvPr id="47108" name="Picture 2" descr="A close up of a dashboard&#10;&#10;Description automatically generated">
            <a:extLst>
              <a:ext uri="{FF2B5EF4-FFF2-40B4-BE49-F238E27FC236}">
                <a16:creationId xmlns:a16="http://schemas.microsoft.com/office/drawing/2014/main" id="{11EF1F11-8154-4185-9BD2-E82EBF41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A02BB-86AB-4AF6-81F0-B7E6A38F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EF07C49F-D69C-4DB8-AA32-78F5C827CCF0}" type="slidenum">
              <a:rPr lang="en-US" altLang="en-US" sz="1400" smtClean="0"/>
              <a:pPr>
                <a:defRPr/>
              </a:pPr>
              <a:t>26</a:t>
            </a:fld>
            <a:endParaRPr lang="en-US" altLang="en-US" sz="1400"/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123FF0B3-F935-41EF-84A8-0F34321D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4FCCF-22AC-40C0-BA12-1F28BD53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A3B5FEB8-190A-4D2A-87CB-38E6E4873D79}" type="slidenum">
              <a:rPr lang="en-US" altLang="en-US" sz="1400" smtClean="0"/>
              <a:pPr>
                <a:defRPr/>
              </a:pPr>
              <a:t>27</a:t>
            </a:fld>
            <a:endParaRPr lang="en-US" altLang="en-US" sz="1400"/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DF744A2F-BE9D-4D73-8CFA-59268D3B3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9550"/>
            <a:ext cx="7062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Seatbelt Monitoring System included in Command Zone </a:t>
            </a:r>
          </a:p>
        </p:txBody>
      </p:sp>
      <p:pic>
        <p:nvPicPr>
          <p:cNvPr id="50180" name="Picture 1">
            <a:extLst>
              <a:ext uri="{FF2B5EF4-FFF2-40B4-BE49-F238E27FC236}">
                <a16:creationId xmlns:a16="http://schemas.microsoft.com/office/drawing/2014/main" id="{68C9CB2B-9D33-4EB6-B3E1-72CC3EF1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24445"/>
          <a:stretch>
            <a:fillRect/>
          </a:stretch>
        </p:blipFill>
        <p:spPr bwMode="auto">
          <a:xfrm>
            <a:off x="1524000" y="762000"/>
            <a:ext cx="57912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80E0-4483-4274-812E-511C3A07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Command Zone III</a:t>
            </a:r>
          </a:p>
        </p:txBody>
      </p:sp>
      <p:pic>
        <p:nvPicPr>
          <p:cNvPr id="51203" name="Content Placeholder 6">
            <a:extLst>
              <a:ext uri="{FF2B5EF4-FFF2-40B4-BE49-F238E27FC236}">
                <a16:creationId xmlns:a16="http://schemas.microsoft.com/office/drawing/2014/main" id="{77FAB938-72CB-4A51-9904-3509687CF4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9231" r="1923" b="11539"/>
          <a:stretch>
            <a:fillRect/>
          </a:stretch>
        </p:blipFill>
        <p:spPr>
          <a:xfrm>
            <a:off x="876300" y="1368425"/>
            <a:ext cx="7391400" cy="48768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9DADE-9831-4C1F-ADF0-D9B2A9CE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AE46159-6AF1-4AFD-B835-8B77B20D070F}" type="slidenum">
              <a:rPr lang="en-US" altLang="en-US" sz="1400" smtClean="0"/>
              <a:pPr>
                <a:defRPr/>
              </a:pPr>
              <a:t>28</a:t>
            </a:fld>
            <a:endParaRPr lang="en-US" altLang="en-US" sz="1400"/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15F30-2039-4AC3-85F3-D9C89D78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FB47B6A-8368-498F-A66A-A819FF39F74C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TextBox 7">
            <a:extLst>
              <a:ext uri="{FF2B5EF4-FFF2-40B4-BE49-F238E27FC236}">
                <a16:creationId xmlns:a16="http://schemas.microsoft.com/office/drawing/2014/main" id="{D502D6AB-6615-4FC5-A7EF-105F8502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165225"/>
            <a:ext cx="4638675" cy="4000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Leave Load Manager ON at all times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DA2387-776F-4084-8841-F129CD98E9DB}"/>
              </a:ext>
            </a:extLst>
          </p:cNvPr>
          <p:cNvSpPr txBox="1"/>
          <p:nvPr/>
        </p:nvSpPr>
        <p:spPr>
          <a:xfrm>
            <a:off x="1143000" y="2273300"/>
            <a:ext cx="7742238" cy="2554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The Load Manager protects the 12 V electrical system from failure </a:t>
            </a:r>
          </a:p>
          <a:p>
            <a:pPr>
              <a:defRPr/>
            </a:pPr>
            <a:r>
              <a:rPr lang="en-US" dirty="0"/>
              <a:t>By fast idling the engine and then systematically sheds</a:t>
            </a:r>
          </a:p>
          <a:p>
            <a:pPr>
              <a:defRPr/>
            </a:pPr>
            <a:r>
              <a:rPr lang="en-US" dirty="0"/>
              <a:t>predetermined electrical loads to keep the engine running and </a:t>
            </a:r>
          </a:p>
          <a:p>
            <a:pPr>
              <a:defRPr/>
            </a:pPr>
            <a:r>
              <a:rPr lang="en-US" dirty="0"/>
              <a:t>Operating.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dirty="0"/>
              <a:t>Fast Idle initiated if not ON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dirty="0"/>
              <a:t>Heat and AC shed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dirty="0"/>
              <a:t>12 V Scene lighting shed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dirty="0"/>
              <a:t>Emergency Lighting 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30">
            <a:extLst>
              <a:ext uri="{FF2B5EF4-FFF2-40B4-BE49-F238E27FC236}">
                <a16:creationId xmlns:a16="http://schemas.microsoft.com/office/drawing/2014/main" id="{B6BD0B2B-1C4A-42B9-A442-3CFD23F73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85566A0-E835-4877-A481-66F4977ECC50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55362" name="Rectangle 2">
            <a:extLst>
              <a:ext uri="{FF2B5EF4-FFF2-40B4-BE49-F238E27FC236}">
                <a16:creationId xmlns:a16="http://schemas.microsoft.com/office/drawing/2014/main" id="{0945588E-74D1-461E-90AD-D29E45209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219200"/>
          </a:xfrm>
        </p:spPr>
        <p:txBody>
          <a:bodyPr/>
          <a:lstStyle/>
          <a:p>
            <a:pPr>
              <a:defRPr/>
            </a:pPr>
            <a:r>
              <a:rPr lang="en-US" sz="4000" b="1" dirty="0"/>
              <a:t>Welcome</a:t>
            </a:r>
            <a:r>
              <a:rPr lang="en-US" sz="6000" b="1" dirty="0"/>
              <a:t> </a:t>
            </a:r>
            <a:r>
              <a:rPr lang="en-US" sz="4000" b="1" dirty="0"/>
              <a:t>to</a:t>
            </a:r>
          </a:p>
        </p:txBody>
      </p:sp>
      <p:sp>
        <p:nvSpPr>
          <p:cNvPr id="655363" name="Rectangle 3">
            <a:extLst>
              <a:ext uri="{FF2B5EF4-FFF2-40B4-BE49-F238E27FC236}">
                <a16:creationId xmlns:a16="http://schemas.microsoft.com/office/drawing/2014/main" id="{7730EF02-D558-491A-9558-235E87B4DB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762000"/>
          </a:xfrm>
        </p:spPr>
        <p:txBody>
          <a:bodyPr/>
          <a:lstStyle/>
          <a:p>
            <a:pPr>
              <a:defRPr/>
            </a:pPr>
            <a:r>
              <a:rPr lang="en-US" sz="4000" b="1" dirty="0"/>
              <a:t>Orientation</a:t>
            </a:r>
          </a:p>
        </p:txBody>
      </p:sp>
      <p:pic>
        <p:nvPicPr>
          <p:cNvPr id="8197" name="Picture 4" descr="Pierce Logo 2">
            <a:extLst>
              <a:ext uri="{FF2B5EF4-FFF2-40B4-BE49-F238E27FC236}">
                <a16:creationId xmlns:a16="http://schemas.microsoft.com/office/drawing/2014/main" id="{D1198625-FAF0-4F97-B77C-7E1AC8DF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32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5">
            <a:extLst>
              <a:ext uri="{FF2B5EF4-FFF2-40B4-BE49-F238E27FC236}">
                <a16:creationId xmlns:a16="http://schemas.microsoft.com/office/drawing/2014/main" id="{22819966-0FDE-4ACA-82C9-FCE7D874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76800"/>
            <a:ext cx="792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Presented By: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>
                <a:solidFill>
                  <a:srgbClr val="990000"/>
                </a:solidFill>
                <a:latin typeface="Arial Unicode MS" pitchFamily="34" charset="-128"/>
              </a:rPr>
              <a:t> </a:t>
            </a:r>
            <a:endParaRPr lang="en-US" altLang="en-US" sz="1400" i="1">
              <a:latin typeface="Arial Unicode MS" pitchFamily="34" charset="-128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>
                <a:solidFill>
                  <a:srgbClr val="FFFF00"/>
                </a:solidFill>
                <a:latin typeface="Arial Unicode MS" pitchFamily="34" charset="-128"/>
              </a:rPr>
              <a:t>Pierce New Delivery Trainer -  Andy Barden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i="1">
                <a:solidFill>
                  <a:srgbClr val="FFFF00"/>
                </a:solidFill>
                <a:latin typeface="Arial Unicode MS" pitchFamily="34" charset="-128"/>
              </a:rPr>
              <a:t>abarden@atlanticemergency.com</a:t>
            </a:r>
          </a:p>
        </p:txBody>
      </p:sp>
      <p:pic>
        <p:nvPicPr>
          <p:cNvPr id="8199" name="Picture 6" descr="AES Signature Logo[1].jpg">
            <a:extLst>
              <a:ext uri="{FF2B5EF4-FFF2-40B4-BE49-F238E27FC236}">
                <a16:creationId xmlns:a16="http://schemas.microsoft.com/office/drawing/2014/main" id="{583A2E5D-AE2F-496A-B4B6-8170DD466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594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E7B9C0-C656-416D-9498-1C4A7834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B4249740-CFAA-4E84-B0B4-F6430E55FB39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1698" name="Rectangle 2">
            <a:extLst>
              <a:ext uri="{FF2B5EF4-FFF2-40B4-BE49-F238E27FC236}">
                <a16:creationId xmlns:a16="http://schemas.microsoft.com/office/drawing/2014/main" id="{61A4589D-8189-4071-A072-F01CD8872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4025" y="-152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Positioning for Operations</a:t>
            </a:r>
          </a:p>
        </p:txBody>
      </p:sp>
      <p:sp>
        <p:nvSpPr>
          <p:cNvPr id="541699" name="Rectangle 3">
            <a:extLst>
              <a:ext uri="{FF2B5EF4-FFF2-40B4-BE49-F238E27FC236}">
                <a16:creationId xmlns:a16="http://schemas.microsoft.com/office/drawing/2014/main" id="{D5ED0C39-AD48-4041-8571-AEDB76DD5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CC0000"/>
                </a:solidFill>
              </a:rPr>
              <a:t>Fires Scene</a:t>
            </a:r>
          </a:p>
          <a:p>
            <a:pPr lvl="1" eaLnBrk="1" hangingPunct="1">
              <a:defRPr/>
            </a:pPr>
            <a:r>
              <a:rPr lang="en-US" sz="2400" dirty="0"/>
              <a:t>Upwind from heat and flames</a:t>
            </a:r>
          </a:p>
          <a:p>
            <a:pPr lvl="1" eaLnBrk="1" hangingPunct="1">
              <a:defRPr/>
            </a:pPr>
            <a:r>
              <a:rPr lang="en-US" sz="2400" dirty="0"/>
              <a:t>Hot embers can get in the air intake</a:t>
            </a:r>
          </a:p>
          <a:p>
            <a:pPr lvl="1" eaLnBrk="1" hangingPunct="1">
              <a:defRPr/>
            </a:pPr>
            <a:r>
              <a:rPr lang="en-US" sz="2400" dirty="0"/>
              <a:t>Always leave a way out</a:t>
            </a:r>
          </a:p>
          <a:p>
            <a:pPr lvl="1" eaLnBrk="1" hangingPunct="1">
              <a:defRPr/>
            </a:pPr>
            <a:r>
              <a:rPr lang="en-US" sz="2400" dirty="0"/>
              <a:t>Avoid electrical lines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CC00"/>
                </a:solidFill>
              </a:rPr>
              <a:t>Road ways</a:t>
            </a:r>
          </a:p>
          <a:p>
            <a:pPr lvl="1" eaLnBrk="1" hangingPunct="1">
              <a:defRPr/>
            </a:pPr>
            <a:r>
              <a:rPr lang="en-US" sz="2400" dirty="0"/>
              <a:t>Protect emergency personnel</a:t>
            </a:r>
          </a:p>
          <a:p>
            <a:pPr lvl="1" eaLnBrk="1" hangingPunct="1">
              <a:defRPr/>
            </a:pPr>
            <a:r>
              <a:rPr lang="en-US" sz="2400" dirty="0"/>
              <a:t>Use response lighting</a:t>
            </a:r>
          </a:p>
          <a:p>
            <a:pPr lvl="1" eaLnBrk="1" hangingPunct="1">
              <a:defRPr/>
            </a:pPr>
            <a:r>
              <a:rPr lang="en-US" sz="2400" dirty="0"/>
              <a:t>Deploy wheel chocks &amp; cones </a:t>
            </a:r>
          </a:p>
          <a:p>
            <a:pPr lvl="1" eaLnBrk="1" hangingPunct="1">
              <a:defRPr/>
            </a:pPr>
            <a:endParaRPr lang="en-US" sz="2400" dirty="0"/>
          </a:p>
        </p:txBody>
      </p:sp>
      <p:pic>
        <p:nvPicPr>
          <p:cNvPr id="54277" name="Picture 4" descr="912.JPG">
            <a:extLst>
              <a:ext uri="{FF2B5EF4-FFF2-40B4-BE49-F238E27FC236}">
                <a16:creationId xmlns:a16="http://schemas.microsoft.com/office/drawing/2014/main" id="{93040058-F9C9-4131-B7AB-AB8738F7F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0000" r="26295" b="25555"/>
          <a:stretch>
            <a:fillRect/>
          </a:stretch>
        </p:blipFill>
        <p:spPr bwMode="auto">
          <a:xfrm>
            <a:off x="6248400" y="990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72EF4CDD-C997-462D-AFAE-283F9D8B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339" r="8510" b="4472"/>
          <a:stretch>
            <a:fillRect/>
          </a:stretch>
        </p:blipFill>
        <p:spPr bwMode="auto">
          <a:xfrm>
            <a:off x="5711825" y="4495800"/>
            <a:ext cx="29718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070106-1C03-4335-BAFD-650F6D0A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D7B05-51C9-4BD0-BB24-AE0F1B9BD8A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3CCBDF81-6482-457A-A19B-B5513BF0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91440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2838C-AEC4-40F6-B2A2-1A6EBCE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0C455-D6B8-4BAB-A9A0-88A0A65EAEC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57347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6ABAE982-6705-4A12-904A-500DCF99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6525"/>
            <a:ext cx="533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70C8D-E23C-42BA-8E7B-3522FBFA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F3FA42-E23B-416A-87DA-08AED44659F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18EBD24F-CBFF-480A-B1FD-03A1C470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99293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9EC41E0F-412C-41C1-9C9E-FF1374E0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2455863"/>
            <a:ext cx="2201862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>
            <a:extLst>
              <a:ext uri="{FF2B5EF4-FFF2-40B4-BE49-F238E27FC236}">
                <a16:creationId xmlns:a16="http://schemas.microsoft.com/office/drawing/2014/main" id="{BE55E5E9-4ACA-49DF-83A8-253CD529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2789238"/>
            <a:ext cx="20589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>
            <a:extLst>
              <a:ext uri="{FF2B5EF4-FFF2-40B4-BE49-F238E27FC236}">
                <a16:creationId xmlns:a16="http://schemas.microsoft.com/office/drawing/2014/main" id="{6F974939-CB76-4AA4-A3A3-69C75A3DC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00400"/>
            <a:ext cx="33432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BA359-CE9E-4D9F-AE99-B2071C52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2C748-B424-4FB4-9D7D-AD64E640A650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59395" name="Picture 3" descr="A black box on a truck&#10;&#10;Description automatically generated">
            <a:extLst>
              <a:ext uri="{FF2B5EF4-FFF2-40B4-BE49-F238E27FC236}">
                <a16:creationId xmlns:a16="http://schemas.microsoft.com/office/drawing/2014/main" id="{3904F58B-C066-4C31-A064-7B691D57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13333" r="7121"/>
          <a:stretch>
            <a:fillRect/>
          </a:stretch>
        </p:blipFill>
        <p:spPr bwMode="auto">
          <a:xfrm>
            <a:off x="4473575" y="830263"/>
            <a:ext cx="3167063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535897F4-317C-4547-983A-F1E051B6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6"/>
          <a:stretch>
            <a:fillRect/>
          </a:stretch>
        </p:blipFill>
        <p:spPr bwMode="auto">
          <a:xfrm>
            <a:off x="34925" y="79375"/>
            <a:ext cx="3087688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5630605A-01AE-4088-8C5F-31FBE090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4422775"/>
            <a:ext cx="4195762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8">
            <a:extLst>
              <a:ext uri="{FF2B5EF4-FFF2-40B4-BE49-F238E27FC236}">
                <a16:creationId xmlns:a16="http://schemas.microsoft.com/office/drawing/2014/main" id="{961E24E8-C460-4BE0-9CC5-22A0E3D63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74625"/>
            <a:ext cx="5551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20 KW Power Tech – Diesel Generator </a:t>
            </a:r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E8EBA-81DE-4FAD-BE7C-0FD4061D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69822-9337-45A0-8245-D48676CD53E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CFAE1153-BA45-459B-9868-6D1487AB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C2035-DACB-4895-BB6B-59DB101D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A8C9A-8121-4502-92C7-5CEDCF13F0EF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61443" name="Picture 3" descr="A close-up of a pipe&#10;&#10;Description automatically generated">
            <a:extLst>
              <a:ext uri="{FF2B5EF4-FFF2-40B4-BE49-F238E27FC236}">
                <a16:creationId xmlns:a16="http://schemas.microsoft.com/office/drawing/2014/main" id="{CC50B395-A5CA-4C49-A7B9-55DE9EC8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763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A close-up of a vehicle&#10;&#10;Description automatically generated">
            <a:extLst>
              <a:ext uri="{FF2B5EF4-FFF2-40B4-BE49-F238E27FC236}">
                <a16:creationId xmlns:a16="http://schemas.microsoft.com/office/drawing/2014/main" id="{D7D1DE12-AF30-4972-9FAA-A5B87DB5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4445"/>
          <a:stretch>
            <a:fillRect/>
          </a:stretch>
        </p:blipFill>
        <p:spPr bwMode="auto">
          <a:xfrm>
            <a:off x="2133600" y="3295650"/>
            <a:ext cx="50911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49045-320F-4F04-A7CB-19FA0B64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04CA9C66-3B59-4E65-AB7E-80FBE94C2304}" type="slidenum">
              <a:rPr lang="en-US" altLang="en-US" sz="1400" smtClean="0"/>
              <a:pPr>
                <a:defRPr/>
              </a:pPr>
              <a:t>37</a:t>
            </a:fld>
            <a:endParaRPr lang="en-US" altLang="en-US" sz="1400"/>
          </a:p>
        </p:txBody>
      </p:sp>
      <p:sp>
        <p:nvSpPr>
          <p:cNvPr id="62467" name="TextBox 3">
            <a:extLst>
              <a:ext uri="{FF2B5EF4-FFF2-40B4-BE49-F238E27FC236}">
                <a16:creationId xmlns:a16="http://schemas.microsoft.com/office/drawing/2014/main" id="{B703FFCD-14D8-4B3D-BAE5-52B402371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321425"/>
            <a:ext cx="6557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 Vanair – Tool Air compressor 185 CFM – PTO driven</a:t>
            </a:r>
          </a:p>
        </p:txBody>
      </p:sp>
      <p:pic>
        <p:nvPicPr>
          <p:cNvPr id="62468" name="Picture 3" descr="A blue and orange tube with black dials&#10;&#10;Description automatically generated">
            <a:extLst>
              <a:ext uri="{FF2B5EF4-FFF2-40B4-BE49-F238E27FC236}">
                <a16:creationId xmlns:a16="http://schemas.microsoft.com/office/drawing/2014/main" id="{B8A1DA59-7DBB-4C52-9F00-1C9CB3FE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4864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A close-up of a gauge&#10;&#10;Description automatically generated">
            <a:extLst>
              <a:ext uri="{FF2B5EF4-FFF2-40B4-BE49-F238E27FC236}">
                <a16:creationId xmlns:a16="http://schemas.microsoft.com/office/drawing/2014/main" id="{E0B2036F-7979-41EB-B6F0-3B482020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3"/>
          <a:stretch>
            <a:fillRect/>
          </a:stretch>
        </p:blipFill>
        <p:spPr bwMode="auto">
          <a:xfrm>
            <a:off x="0" y="3352800"/>
            <a:ext cx="26670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A metal box with buttons and black wires&#10;&#10;Description automatically generated">
            <a:extLst>
              <a:ext uri="{FF2B5EF4-FFF2-40B4-BE49-F238E27FC236}">
                <a16:creationId xmlns:a16="http://schemas.microsoft.com/office/drawing/2014/main" id="{5E3E9069-1054-459C-8B31-D8907A57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338"/>
            <a:ext cx="233521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>
            <a:extLst>
              <a:ext uri="{FF2B5EF4-FFF2-40B4-BE49-F238E27FC236}">
                <a16:creationId xmlns:a16="http://schemas.microsoft.com/office/drawing/2014/main" id="{9A4759E7-AA77-4F61-9D1D-3367E0C9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55925"/>
            <a:ext cx="55626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F4709-19A1-4D31-8D96-311E10A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60013C28-7ECC-4D62-A742-506C0704CF4F}" type="slidenum">
              <a:rPr lang="en-US" altLang="en-US" sz="1400" smtClean="0"/>
              <a:pPr>
                <a:defRPr/>
              </a:pPr>
              <a:t>38</a:t>
            </a:fld>
            <a:endParaRPr lang="en-US" altLang="en-US" sz="1400"/>
          </a:p>
        </p:txBody>
      </p:sp>
      <p:pic>
        <p:nvPicPr>
          <p:cNvPr id="63491" name="Picture 2" descr="A red fire truck with a black stripe&#10;&#10;Description automatically generated">
            <a:extLst>
              <a:ext uri="{FF2B5EF4-FFF2-40B4-BE49-F238E27FC236}">
                <a16:creationId xmlns:a16="http://schemas.microsoft.com/office/drawing/2014/main" id="{2226CB5D-B60C-41C4-B0A8-34E5521A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91440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3">
            <a:extLst>
              <a:ext uri="{FF2B5EF4-FFF2-40B4-BE49-F238E27FC236}">
                <a16:creationId xmlns:a16="http://schemas.microsoft.com/office/drawing/2014/main" id="{493FCDA1-6546-48DA-9065-11B03CCFB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382588"/>
            <a:ext cx="719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Girard electric awning – recessed both sides 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5ECF7B-03C6-4E69-A8EC-8AB5EBA9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CE762E6-8220-4929-8341-2F981923FB97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47490" name="Rectangle 2">
            <a:extLst>
              <a:ext uri="{FF2B5EF4-FFF2-40B4-BE49-F238E27FC236}">
                <a16:creationId xmlns:a16="http://schemas.microsoft.com/office/drawing/2014/main" id="{6B7FFDF2-3DB1-4E90-AB14-DFF58A562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Warranty</a:t>
            </a:r>
          </a:p>
        </p:txBody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E1DE100D-5595-4B2C-B1ED-C4C50DDDC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Pierce	</a:t>
            </a:r>
          </a:p>
          <a:p>
            <a:pPr lvl="1" eaLnBrk="1" hangingPunct="1">
              <a:defRPr/>
            </a:pPr>
            <a:r>
              <a:rPr lang="en-US" dirty="0"/>
              <a:t>1 year warranty, 14 months from shipped date </a:t>
            </a:r>
          </a:p>
          <a:p>
            <a:pPr lvl="1" eaLnBrk="1" hangingPunct="1">
              <a:defRPr/>
            </a:pPr>
            <a:r>
              <a:rPr lang="en-US" dirty="0"/>
              <a:t>5 year Command Zone</a:t>
            </a:r>
          </a:p>
          <a:p>
            <a:pPr lvl="1" eaLnBrk="1" hangingPunct="1">
              <a:defRPr/>
            </a:pPr>
            <a:r>
              <a:rPr lang="en-US" dirty="0"/>
              <a:t>5 year Meritor axle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*10 year paint pro-rate</a:t>
            </a:r>
          </a:p>
          <a:p>
            <a:pPr lvl="1" eaLnBrk="1" hangingPunct="1">
              <a:defRPr/>
            </a:pPr>
            <a:r>
              <a:rPr lang="en-US" dirty="0"/>
              <a:t>10 year structural body and cab</a:t>
            </a:r>
          </a:p>
          <a:p>
            <a:pPr lvl="1" eaLnBrk="1" hangingPunct="1">
              <a:defRPr/>
            </a:pPr>
            <a:r>
              <a:rPr lang="en-US" dirty="0"/>
              <a:t>15 year HDR structure </a:t>
            </a:r>
          </a:p>
          <a:p>
            <a:pPr lvl="1" eaLnBrk="1" hangingPunct="1">
              <a:defRPr/>
            </a:pPr>
            <a:r>
              <a:rPr lang="en-US" dirty="0"/>
              <a:t>3 year </a:t>
            </a:r>
            <a:r>
              <a:rPr lang="en-US" dirty="0" err="1"/>
              <a:t>Goldstar</a:t>
            </a:r>
            <a:r>
              <a:rPr lang="en-US" dirty="0"/>
              <a:t> lettering</a:t>
            </a:r>
          </a:p>
          <a:p>
            <a:pPr lvl="1" eaLnBrk="1" hangingPunct="1">
              <a:defRPr/>
            </a:pPr>
            <a:r>
              <a:rPr lang="en-US" dirty="0"/>
              <a:t>Lifetime (50 yrs.) frame rails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81E0C0-F771-42E0-99D1-6E7868DD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9A500130-C9CF-4B76-9170-479239BBE957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0FF02B4-CE0E-40CB-94BA-9229B997C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b="1" dirty="0"/>
              <a:t>Objective: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9F55C8D-A322-41FA-B30F-D9D44E526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54175"/>
            <a:ext cx="8229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Upon the completion of the Pierce New Delivery Orientation Program the operators will be able to identify components and safely operate the apparatus and it’s associated equipment.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10245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72CD66DE-214D-47A3-9F24-4866E2A3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5867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266F6-9DC2-4FDE-88D7-CD973A8A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A567F0D-3C4F-458A-9850-0EBD621D880B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48514" name="Rectangle 2">
            <a:extLst>
              <a:ext uri="{FF2B5EF4-FFF2-40B4-BE49-F238E27FC236}">
                <a16:creationId xmlns:a16="http://schemas.microsoft.com/office/drawing/2014/main" id="{1C137D0C-A7B6-4D3F-B7B0-6732E3CD2E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Warranty Continued</a:t>
            </a:r>
          </a:p>
        </p:txBody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9D760960-C933-45F9-8FF1-BD872734C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Engine</a:t>
            </a:r>
          </a:p>
          <a:p>
            <a:pPr lvl="1" eaLnBrk="1" hangingPunct="1">
              <a:defRPr/>
            </a:pPr>
            <a:r>
              <a:rPr lang="en-US" dirty="0"/>
              <a:t>Cummins X12– 5yrs.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6 cylinder diesel, EPA 2024 </a:t>
            </a:r>
            <a:r>
              <a:rPr lang="en-US" dirty="0" err="1"/>
              <a:t>eng.</a:t>
            </a:r>
            <a:r>
              <a:rPr lang="en-US" dirty="0"/>
              <a:t> 500 HP 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1700 ft. lbs torque,  65 gal fuel tank</a:t>
            </a:r>
          </a:p>
          <a:p>
            <a:pPr eaLnBrk="1" hangingPunct="1">
              <a:defRPr/>
            </a:pPr>
            <a:r>
              <a:rPr lang="en-US" dirty="0"/>
              <a:t>Transmission</a:t>
            </a:r>
          </a:p>
          <a:p>
            <a:pPr lvl="1" eaLnBrk="1" hangingPunct="1">
              <a:defRPr/>
            </a:pPr>
            <a:r>
              <a:rPr lang="en-US" dirty="0"/>
              <a:t>Allison 6</a:t>
            </a:r>
            <a:r>
              <a:rPr lang="en-US" baseline="30000" dirty="0"/>
              <a:t>th</a:t>
            </a:r>
            <a:r>
              <a:rPr lang="en-US" dirty="0"/>
              <a:t> Gen– 5 yrs. 4000 EVS series 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6 speed automatic, with 2</a:t>
            </a:r>
            <a:r>
              <a:rPr lang="en-US" baseline="30000" dirty="0"/>
              <a:t>nd</a:t>
            </a:r>
            <a:r>
              <a:rPr lang="en-US" dirty="0"/>
              <a:t> gear aggressive downshift 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DE06CA-9952-4C4D-BEA6-C91C8597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D4534B47-2B1E-4317-828B-C843EF841F51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3730" name="Rectangle 2">
            <a:extLst>
              <a:ext uri="{FF2B5EF4-FFF2-40B4-BE49-F238E27FC236}">
                <a16:creationId xmlns:a16="http://schemas.microsoft.com/office/drawing/2014/main" id="{0BCDEE29-699C-413F-9A46-285CA8E58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Tire Pressure</a:t>
            </a:r>
          </a:p>
        </p:txBody>
      </p:sp>
      <p:sp>
        <p:nvSpPr>
          <p:cNvPr id="713731" name="Rectangle 3">
            <a:extLst>
              <a:ext uri="{FF2B5EF4-FFF2-40B4-BE49-F238E27FC236}">
                <a16:creationId xmlns:a16="http://schemas.microsoft.com/office/drawing/2014/main" id="{8B9CD629-183D-4CEE-BCBA-FC9901F75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Refer to the Operations and Maintenance Manual for proper pressures</a:t>
            </a:r>
          </a:p>
          <a:p>
            <a:pPr eaLnBrk="1" hangingPunct="1">
              <a:defRPr/>
            </a:pPr>
            <a:r>
              <a:rPr lang="en-US" dirty="0"/>
              <a:t>Proper inflation is important for safe handling, tire wear, and ride.</a:t>
            </a:r>
          </a:p>
          <a:p>
            <a:pPr eaLnBrk="1" hangingPunct="1">
              <a:defRPr/>
            </a:pPr>
            <a:r>
              <a:rPr lang="en-US" dirty="0"/>
              <a:t>Tire Balancing- Counteract Beads</a:t>
            </a:r>
          </a:p>
        </p:txBody>
      </p:sp>
      <p:pic>
        <p:nvPicPr>
          <p:cNvPr id="68613" name="Picture 4" descr="Counteract beads.JPG">
            <a:extLst>
              <a:ext uri="{FF2B5EF4-FFF2-40B4-BE49-F238E27FC236}">
                <a16:creationId xmlns:a16="http://schemas.microsoft.com/office/drawing/2014/main" id="{EB3BA02C-38B9-4A4D-8823-C0208C42E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30000" r="15833" b="41112"/>
          <a:stretch>
            <a:fillRect/>
          </a:stretch>
        </p:blipFill>
        <p:spPr bwMode="auto">
          <a:xfrm>
            <a:off x="1981200" y="4070350"/>
            <a:ext cx="4724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052006-6987-45E3-8A1F-CFE28AA9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CE0755C-E146-4498-96C8-F5EA6A2EF091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37957" name="Rectangle 1029">
            <a:extLst>
              <a:ext uri="{FF2B5EF4-FFF2-40B4-BE49-F238E27FC236}">
                <a16:creationId xmlns:a16="http://schemas.microsoft.com/office/drawing/2014/main" id="{C7606CF6-E218-42D8-A043-0BB5C335A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/>
              <a:t>Service Procedures Before Placing in Service</a:t>
            </a:r>
          </a:p>
        </p:txBody>
      </p:sp>
      <p:pic>
        <p:nvPicPr>
          <p:cNvPr id="70660" name="Picture 1028" descr="100_1508">
            <a:extLst>
              <a:ext uri="{FF2B5EF4-FFF2-40B4-BE49-F238E27FC236}">
                <a16:creationId xmlns:a16="http://schemas.microsoft.com/office/drawing/2014/main" id="{B9B3D0E6-D7B0-4F7B-B5F8-E4B64FED4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7751" r="6976" b="8527"/>
          <a:stretch>
            <a:fillRect/>
          </a:stretch>
        </p:blipFill>
        <p:spPr>
          <a:xfrm>
            <a:off x="3657600" y="19050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959" name="Rectangle 1031">
            <a:extLst>
              <a:ext uri="{FF2B5EF4-FFF2-40B4-BE49-F238E27FC236}">
                <a16:creationId xmlns:a16="http://schemas.microsoft.com/office/drawing/2014/main" id="{6CCDF7C3-94FA-4363-9AE3-027E3775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36576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Tighten spring suspension bolts</a:t>
            </a:r>
          </a:p>
          <a:p>
            <a:pPr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Check U Bolts</a:t>
            </a:r>
          </a:p>
          <a:p>
            <a:pPr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6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Burnish Brakes</a:t>
            </a:r>
          </a:p>
          <a:p>
            <a:pPr>
              <a:buFont typeface="Arial" pitchFamily="34" charset="0"/>
              <a:buChar char="•"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cxnSp>
        <p:nvCxnSpPr>
          <p:cNvPr id="70662" name="Straight Connector 6">
            <a:extLst>
              <a:ext uri="{FF2B5EF4-FFF2-40B4-BE49-F238E27FC236}">
                <a16:creationId xmlns:a16="http://schemas.microsoft.com/office/drawing/2014/main" id="{CC2A5035-20D9-4DC1-ABF6-E306426D1B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1000" y="5105400"/>
            <a:ext cx="4495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3" name="TextBox 6">
            <a:extLst>
              <a:ext uri="{FF2B5EF4-FFF2-40B4-BE49-F238E27FC236}">
                <a16:creationId xmlns:a16="http://schemas.microsoft.com/office/drawing/2014/main" id="{5AC25986-906A-457E-A050-410C4C83C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57950"/>
            <a:ext cx="555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Arial" panose="020B0604020202020204" pitchFamily="34" charset="0"/>
              </a:rPr>
              <a:t>*Done by AES at the Pre-Delivery Inspection</a:t>
            </a: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14D201-AFAC-43BE-96FD-9138FA05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A023652A-9CA3-40C7-A5B7-6F1CE08E9524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25CBAD-2E83-43A8-8551-55C12036619B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fld id="{88B9DC01-0DFF-49A4-9C37-9F34AFCE6FD0}" type="slidenum">
              <a:rPr lang="en-US" altLang="en-US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43</a:t>
            </a:fld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6626" name="Rectangle 2">
            <a:extLst>
              <a:ext uri="{FF2B5EF4-FFF2-40B4-BE49-F238E27FC236}">
                <a16:creationId xmlns:a16="http://schemas.microsoft.com/office/drawing/2014/main" id="{6EBCE958-B41E-4EDB-BE8B-59025B2E16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hlink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/>
              <a:t>Service Bulletin</a:t>
            </a:r>
          </a:p>
        </p:txBody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49C67D56-9C91-4730-8B0E-EC88F1F898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	</a:t>
            </a:r>
            <a:r>
              <a:rPr lang="en-US" sz="4000"/>
              <a:t>If it necessary to idle engine for more than FIVE minutes, the fast idle switch should be activated to increase the engine speed to at least 1000 RPM.</a:t>
            </a: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6BDC92-4174-4143-9A84-71FC2CC5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D2D273F-A6E5-412F-8D63-DC309F2F29A6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75490" name="Rectangle 2">
            <a:extLst>
              <a:ext uri="{FF2B5EF4-FFF2-40B4-BE49-F238E27FC236}">
                <a16:creationId xmlns:a16="http://schemas.microsoft.com/office/drawing/2014/main" id="{E8868E28-52BA-4B7A-9BA3-94910C8D4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-225425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Care of Vehicle</a:t>
            </a:r>
          </a:p>
        </p:txBody>
      </p:sp>
      <p:sp>
        <p:nvSpPr>
          <p:cNvPr id="575491" name="Rectangle 3">
            <a:extLst>
              <a:ext uri="{FF2B5EF4-FFF2-40B4-BE49-F238E27FC236}">
                <a16:creationId xmlns:a16="http://schemas.microsoft.com/office/drawing/2014/main" id="{7EC01AE5-E55E-4F82-9B5A-91C1ADB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/>
              <a:t>Washing</a:t>
            </a:r>
          </a:p>
          <a:p>
            <a:pPr lvl="1" eaLnBrk="1" hangingPunct="1">
              <a:defRPr/>
            </a:pPr>
            <a:r>
              <a:rPr lang="en-US" sz="2400" dirty="0"/>
              <a:t>Can be washed any time after delivery</a:t>
            </a:r>
          </a:p>
          <a:p>
            <a:pPr lvl="1" eaLnBrk="1" hangingPunct="1">
              <a:defRPr/>
            </a:pPr>
            <a:r>
              <a:rPr lang="en-US" sz="2400" dirty="0"/>
              <a:t>Use mild non-abrasive liquid soap made for vehicles</a:t>
            </a:r>
          </a:p>
          <a:p>
            <a:pPr lvl="1" eaLnBrk="1" hangingPunct="1">
              <a:defRPr/>
            </a:pPr>
            <a:r>
              <a:rPr lang="en-US" sz="2400" dirty="0"/>
              <a:t>Avoid pressure washing</a:t>
            </a:r>
          </a:p>
          <a:p>
            <a:pPr eaLnBrk="1" hangingPunct="1">
              <a:defRPr/>
            </a:pPr>
            <a:r>
              <a:rPr lang="en-US" sz="2800" b="1" dirty="0"/>
              <a:t>Waxing</a:t>
            </a:r>
          </a:p>
          <a:p>
            <a:pPr lvl="1" eaLnBrk="1" hangingPunct="1">
              <a:defRPr/>
            </a:pPr>
            <a:r>
              <a:rPr lang="en-US" sz="2400" dirty="0"/>
              <a:t>May be hand waxed 90 days after delivery 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sz="2400" b="1" i="1" u="sng" dirty="0">
                <a:solidFill>
                  <a:schemeClr val="folHlink"/>
                </a:solidFill>
              </a:rPr>
              <a:t>Caution: </a:t>
            </a:r>
            <a:r>
              <a:rPr lang="en-US" sz="2400" dirty="0">
                <a:solidFill>
                  <a:schemeClr val="folHlink"/>
                </a:solidFill>
              </a:rPr>
              <a:t> Do not wax any of the Goldstar, gold leaf, or other vinyl. Wax around it (refer to owners manual) </a:t>
            </a:r>
            <a:endParaRPr lang="en-US" sz="2400" b="1" i="1" u="sng" dirty="0">
              <a:solidFill>
                <a:schemeClr val="folHlink"/>
              </a:solidFill>
            </a:endParaRPr>
          </a:p>
        </p:txBody>
      </p:sp>
      <p:pic>
        <p:nvPicPr>
          <p:cNvPr id="74757" name="Picture 2" descr="The back of a firetruck&#10;&#10;Description automatically generated">
            <a:extLst>
              <a:ext uri="{FF2B5EF4-FFF2-40B4-BE49-F238E27FC236}">
                <a16:creationId xmlns:a16="http://schemas.microsoft.com/office/drawing/2014/main" id="{484B4999-5124-45D2-AEF2-B1D3558F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287838"/>
            <a:ext cx="50863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8EFA85-BE93-43C3-8371-907F1B73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4299E75-9D8F-4B5F-8C4C-B60699E24C05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78562" name="Rectangle 2">
            <a:extLst>
              <a:ext uri="{FF2B5EF4-FFF2-40B4-BE49-F238E27FC236}">
                <a16:creationId xmlns:a16="http://schemas.microsoft.com/office/drawing/2014/main" id="{B9E31A01-B45A-4FAD-98E2-D67FA608E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/>
              <a:t>Towing </a:t>
            </a:r>
          </a:p>
        </p:txBody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9265127C-CB85-47C4-9D16-7E28839F2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/>
              <a:t>Plan ahead</a:t>
            </a:r>
            <a:r>
              <a:rPr lang="en-US" dirty="0"/>
              <a:t>, know who is capable of towing your apparatus.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Considerable damage may be caused by inexperienced tow truck operators.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Review the </a:t>
            </a:r>
            <a:r>
              <a:rPr lang="en-US" dirty="0">
                <a:solidFill>
                  <a:srgbClr val="FFFF00"/>
                </a:solidFill>
              </a:rPr>
              <a:t>“Vehicle Towing”</a:t>
            </a:r>
            <a:r>
              <a:rPr lang="en-US" dirty="0"/>
              <a:t> section of the Operations and Maintenance manual before hand with your local towing company (</a:t>
            </a:r>
            <a:r>
              <a:rPr lang="en-US" sz="2400" dirty="0">
                <a:solidFill>
                  <a:srgbClr val="FFFF00"/>
                </a:solidFill>
              </a:rPr>
              <a:t>keep laminated copy in truck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6F56BAD-4AC2-49E1-AEDE-AF657A20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9977466-F58F-49C4-BE09-C5689026F7FA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aphicFrame>
        <p:nvGraphicFramePr>
          <p:cNvPr id="78851" name="Object 9">
            <a:extLst>
              <a:ext uri="{FF2B5EF4-FFF2-40B4-BE49-F238E27FC236}">
                <a16:creationId xmlns:a16="http://schemas.microsoft.com/office/drawing/2014/main" id="{7B213831-783D-4485-8337-30364F2B8829}"/>
              </a:ext>
            </a:extLst>
          </p:cNvPr>
          <p:cNvGraphicFramePr>
            <a:graphicFrameLocks noGrp="1" noChangeAspect="1"/>
          </p:cNvGraphicFramePr>
          <p:nvPr>
            <p:ph type="title"/>
          </p:nvPr>
        </p:nvGraphicFramePr>
        <p:xfrm>
          <a:off x="304800" y="457200"/>
          <a:ext cx="34480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4" name="Picture" r:id="rId4" imgW="5029200" imgH="2001012" progId="Word.Picture.8">
                  <p:embed/>
                </p:oleObj>
              </mc:Choice>
              <mc:Fallback>
                <p:oleObj name="Picture" r:id="rId4" imgW="5029200" imgH="2001012" progId="Word.Picture.8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"/>
                        <a:ext cx="34480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1" name="Rectangle 3">
            <a:extLst>
              <a:ext uri="{FF2B5EF4-FFF2-40B4-BE49-F238E27FC236}">
                <a16:creationId xmlns:a16="http://schemas.microsoft.com/office/drawing/2014/main" id="{5D7DB5B9-415D-4806-98C0-F9BB306AF4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152400" y="1752600"/>
            <a:ext cx="4038600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000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5400" dirty="0"/>
              <a:t>Questions?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8853" name="Picture 5" descr="The back of a fire truck&#10;&#10;Description automatically generated">
            <a:extLst>
              <a:ext uri="{FF2B5EF4-FFF2-40B4-BE49-F238E27FC236}">
                <a16:creationId xmlns:a16="http://schemas.microsoft.com/office/drawing/2014/main" id="{74571F8A-0057-4EB6-A2C8-7B5C4700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3124200"/>
            <a:ext cx="34702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A47444-78FD-4491-BF4C-FA46A83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01EAD38B-8999-429D-BC54-52EA408D869F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9B660CD-149C-4443-9F1E-0CBE127BA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 Operators</a:t>
            </a:r>
            <a:br>
              <a:rPr lang="en-US" dirty="0"/>
            </a:br>
            <a:endParaRPr lang="en-US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B1F6FE5-BD26-4801-9400-F56967AAF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		Only qualified operators will use this heavy rescue apparatus.  All operators need to be familiar with the Operation and Maintenance Manual and need to have formal hands-on training!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i="1" dirty="0"/>
              <a:t>Those who drive Haz Mat 14 will need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i="1" dirty="0"/>
              <a:t>additional training!</a:t>
            </a:r>
          </a:p>
        </p:txBody>
      </p:sp>
      <p:pic>
        <p:nvPicPr>
          <p:cNvPr id="12293" name="Picture 4" descr="p5">
            <a:extLst>
              <a:ext uri="{FF2B5EF4-FFF2-40B4-BE49-F238E27FC236}">
                <a16:creationId xmlns:a16="http://schemas.microsoft.com/office/drawing/2014/main" id="{D7F18464-0C03-43CB-A510-19D0911ED95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8775" y="3962400"/>
            <a:ext cx="2435225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62DB2-12F7-4C94-BD5D-5B411239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DDF4A71-328D-4811-9E74-6E50D7B974F5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371E17B-3D45-425A-8DF9-032DD828C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Safety, Tags, and Labels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B9E9D7B-7767-4234-A047-31F69EBF5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Apparatus contains many labels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Read and understand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   all labels before operating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80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solidFill>
                  <a:srgbClr val="CC0000"/>
                </a:solidFill>
              </a:rPr>
              <a:t>Danger.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Injury or death </a:t>
            </a:r>
            <a:r>
              <a:rPr lang="en-US" sz="2400" u="sng"/>
              <a:t>MAY</a:t>
            </a:r>
            <a:r>
              <a:rPr lang="en-US" sz="2400"/>
              <a:t> occur.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solidFill>
                  <a:srgbClr val="CC0000"/>
                </a:solidFill>
              </a:rPr>
              <a:t>Warning.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Injury or death </a:t>
            </a:r>
            <a:r>
              <a:rPr lang="en-US" sz="2400" u="sng"/>
              <a:t>MAY</a:t>
            </a:r>
            <a:r>
              <a:rPr lang="en-US" sz="2400"/>
              <a:t> occur.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>
                <a:solidFill>
                  <a:schemeClr val="folHlink"/>
                </a:solidFill>
              </a:rPr>
              <a:t>Caution.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Potential for equipment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	damage and minor injuries.</a:t>
            </a:r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E6A27F97-DC4E-4543-95D5-8D6055B4BB23}"/>
              </a:ext>
            </a:extLst>
          </p:cNvPr>
          <p:cNvSpPr txBox="1">
            <a:spLocks noChangeArrowheads="1"/>
          </p:cNvSpPr>
          <p:nvPr/>
        </p:nvSpPr>
        <p:spPr bwMode="auto">
          <a:xfrm rot="-258961">
            <a:off x="6096000" y="21336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/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B1D375D-D35A-4A2E-8079-82EC8AC4F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8768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600"/>
          </a:p>
        </p:txBody>
      </p:sp>
      <p:pic>
        <p:nvPicPr>
          <p:cNvPr id="14343" name="Picture 8" descr="p2">
            <a:extLst>
              <a:ext uri="{FF2B5EF4-FFF2-40B4-BE49-F238E27FC236}">
                <a16:creationId xmlns:a16="http://schemas.microsoft.com/office/drawing/2014/main" id="{59E14078-F7B2-478D-AFC0-97BBE8536C7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28813"/>
            <a:ext cx="3048000" cy="127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10" descr="p7">
            <a:extLst>
              <a:ext uri="{FF2B5EF4-FFF2-40B4-BE49-F238E27FC236}">
                <a16:creationId xmlns:a16="http://schemas.microsoft.com/office/drawing/2014/main" id="{DC037B9D-972E-4956-A1BC-29FDFA8B905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2806" r="3000" b="8812"/>
          <a:stretch>
            <a:fillRect/>
          </a:stretch>
        </p:blipFill>
        <p:spPr>
          <a:xfrm>
            <a:off x="6096000" y="4572000"/>
            <a:ext cx="3048000" cy="1347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12" descr="P4200244">
            <a:extLst>
              <a:ext uri="{FF2B5EF4-FFF2-40B4-BE49-F238E27FC236}">
                <a16:creationId xmlns:a16="http://schemas.microsoft.com/office/drawing/2014/main" id="{471C8082-DF39-458D-870B-8A3B28C5D38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19331" r="4469" b="23871"/>
          <a:stretch>
            <a:fillRect/>
          </a:stretch>
        </p:blipFill>
        <p:spPr>
          <a:xfrm>
            <a:off x="6096000" y="3190875"/>
            <a:ext cx="3048000" cy="139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7F6EC3-4E51-4E9B-9FDB-BA761B07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466B3F08-179D-47A8-88E3-55562610518A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51586" name="Rectangle 2">
            <a:extLst>
              <a:ext uri="{FF2B5EF4-FFF2-40B4-BE49-F238E27FC236}">
                <a16:creationId xmlns:a16="http://schemas.microsoft.com/office/drawing/2014/main" id="{51EA7892-7AE4-4964-BA21-2BBD9563F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Safety </a:t>
            </a:r>
            <a:endParaRPr lang="en-US" sz="3600" i="1" u="sng" dirty="0"/>
          </a:p>
        </p:txBody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DF5FD944-B70E-4C29-BD28-92F2DC7110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990600"/>
            <a:ext cx="4038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Tx/>
              <a:buChar char="•"/>
              <a:defRPr/>
            </a:pPr>
            <a:r>
              <a:rPr lang="en-US" sz="2400" dirty="0"/>
              <a:t>Refer to seating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/>
              <a:t>   Capacity label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/>
              <a:t>Only seats with factory install belts should be occupied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/>
              <a:t>Don’t ride on the vehicle outside of the cab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 dirty="0"/>
              <a:t>Back up camera with audible speaker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  <p:pic>
        <p:nvPicPr>
          <p:cNvPr id="16389" name="Picture 4" descr="100_0320">
            <a:extLst>
              <a:ext uri="{FF2B5EF4-FFF2-40B4-BE49-F238E27FC236}">
                <a16:creationId xmlns:a16="http://schemas.microsoft.com/office/drawing/2014/main" id="{FB300071-F693-437F-9153-FC69BD2CE3D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14751" r="11320" b="14699"/>
          <a:stretch>
            <a:fillRect/>
          </a:stretch>
        </p:blipFill>
        <p:spPr>
          <a:xfrm>
            <a:off x="5562600" y="1230313"/>
            <a:ext cx="2646363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7" descr="100_0329">
            <a:extLst>
              <a:ext uri="{FF2B5EF4-FFF2-40B4-BE49-F238E27FC236}">
                <a16:creationId xmlns:a16="http://schemas.microsoft.com/office/drawing/2014/main" id="{356A65E5-22E6-4117-9A0F-86E876CBF49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1539" r="13977" b="7692"/>
          <a:stretch>
            <a:fillRect/>
          </a:stretch>
        </p:blipFill>
        <p:spPr>
          <a:xfrm>
            <a:off x="5970588" y="3429000"/>
            <a:ext cx="19812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Line 11">
            <a:extLst>
              <a:ext uri="{FF2B5EF4-FFF2-40B4-BE49-F238E27FC236}">
                <a16:creationId xmlns:a16="http://schemas.microsoft.com/office/drawing/2014/main" id="{E147CA15-91C1-4058-B539-6664E9677A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7213" y="2220913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FD601C-2583-4BEC-95DF-B0B247C037BC}"/>
              </a:ext>
            </a:extLst>
          </p:cNvPr>
          <p:cNvSpPr txBox="1"/>
          <p:nvPr/>
        </p:nvSpPr>
        <p:spPr>
          <a:xfrm>
            <a:off x="6389688" y="2187575"/>
            <a:ext cx="327025" cy="4000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9E5BCC7-0CBC-4E92-868C-E831B43DF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3E42289-EF9F-4238-A708-732C1149755E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FFF0C2A-642B-4B27-B8CA-14D632DB3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>
                <a:effectLst/>
              </a:rPr>
              <a:t>Vehicle Data Recorder (VDR)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9394822-AF84-41B1-89BD-4848D5B5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Pierce apparatus are equipped with a Vehicle Data Recorder (VDR). 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The VDR is capable of reading and storing the most recent 100 hours of vehicle information.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 The vehicle data recorder can record the following: • Vehicle Speed - MPH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Acceleration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Deceleration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Engine Speed - RPM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Engine Throttle Position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ABS Event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Seat Occupied Status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Seat Belt Buckled Status 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Master Optical Warning Device Switch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Time </a:t>
            </a:r>
          </a:p>
          <a:p>
            <a:pPr>
              <a:lnSpc>
                <a:spcPct val="80000"/>
              </a:lnSpc>
            </a:pPr>
            <a:r>
              <a:rPr lang="en-US" altLang="en-US" sz="2000">
                <a:effectLst/>
              </a:rPr>
              <a:t>• Date                         </a:t>
            </a:r>
            <a:r>
              <a:rPr lang="en-US" altLang="en-US" sz="2000" b="1">
                <a:solidFill>
                  <a:srgbClr val="FFFF00"/>
                </a:solidFill>
                <a:effectLst/>
              </a:rPr>
              <a:t>* Governed to 60 MPH 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D6F21B84-E247-441A-9C78-BCB909C0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7861F532-88E9-4FAD-9CA0-540ECD8D2C60}" type="slidenum">
              <a:rPr lang="en-US" altLang="en-U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57730" name="Rectangle 2">
            <a:extLst>
              <a:ext uri="{FF2B5EF4-FFF2-40B4-BE49-F238E27FC236}">
                <a16:creationId xmlns:a16="http://schemas.microsoft.com/office/drawing/2014/main" id="{82B8E079-87BC-4232-BF44-13BA45181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/>
              <a:t>Side Roll and </a:t>
            </a:r>
            <a:br>
              <a:rPr lang="en-US" sz="4000" b="1"/>
            </a:br>
            <a:r>
              <a:rPr lang="en-US" sz="4000" b="1"/>
              <a:t>Frontal Impact Protection </a:t>
            </a:r>
            <a:br>
              <a:rPr lang="en-US" sz="4000" b="1"/>
            </a:br>
            <a:r>
              <a:rPr lang="en-US" sz="3600"/>
              <a:t>	</a:t>
            </a:r>
          </a:p>
        </p:txBody>
      </p:sp>
      <p:sp>
        <p:nvSpPr>
          <p:cNvPr id="457731" name="Rectangle 3">
            <a:extLst>
              <a:ext uri="{FF2B5EF4-FFF2-40B4-BE49-F238E27FC236}">
                <a16:creationId xmlns:a16="http://schemas.microsoft.com/office/drawing/2014/main" id="{39047864-DB7F-4208-BD4C-A31BD29C56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/>
              <a:t>It is a supplemental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/>
              <a:t>   restraint system</a:t>
            </a:r>
          </a:p>
          <a:p>
            <a:pPr eaLnBrk="1" hangingPunct="1">
              <a:defRPr/>
            </a:pPr>
            <a:r>
              <a:rPr lang="en-US" sz="2800"/>
              <a:t>Side roll will </a:t>
            </a:r>
            <a:r>
              <a:rPr lang="en-US" sz="2800" b="1" u="sng"/>
              <a:t>not</a:t>
            </a:r>
            <a:r>
              <a:rPr lang="en-US" sz="2800"/>
              <a:t> operate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/>
              <a:t>   in all crashes</a:t>
            </a:r>
          </a:p>
          <a:p>
            <a:pPr eaLnBrk="1" hangingPunct="1">
              <a:defRPr/>
            </a:pPr>
            <a:r>
              <a:rPr lang="en-US" sz="2800"/>
              <a:t>If system is activated,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/>
              <a:t>   must be repaired by Pierce  </a:t>
            </a:r>
          </a:p>
        </p:txBody>
      </p:sp>
      <p:pic>
        <p:nvPicPr>
          <p:cNvPr id="20485" name="Picture 4" descr="100_0316">
            <a:extLst>
              <a:ext uri="{FF2B5EF4-FFF2-40B4-BE49-F238E27FC236}">
                <a16:creationId xmlns:a16="http://schemas.microsoft.com/office/drawing/2014/main" id="{F2099683-0FE5-48F7-8BD7-E47E1B6CA18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7191" r="3773" b="35036"/>
          <a:stretch>
            <a:fillRect/>
          </a:stretch>
        </p:blipFill>
        <p:spPr>
          <a:xfrm>
            <a:off x="4953000" y="1524000"/>
            <a:ext cx="3941763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5" descr="100_1517">
            <a:extLst>
              <a:ext uri="{FF2B5EF4-FFF2-40B4-BE49-F238E27FC236}">
                <a16:creationId xmlns:a16="http://schemas.microsoft.com/office/drawing/2014/main" id="{61CFE590-B3FB-4D13-8CE4-9BE8E50467D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9" b="20279"/>
          <a:stretch>
            <a:fillRect/>
          </a:stretch>
        </p:blipFill>
        <p:spPr>
          <a:xfrm>
            <a:off x="5029200" y="4724400"/>
            <a:ext cx="3937000" cy="1404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17">
            <a:extLst>
              <a:ext uri="{FF2B5EF4-FFF2-40B4-BE49-F238E27FC236}">
                <a16:creationId xmlns:a16="http://schemas.microsoft.com/office/drawing/2014/main" id="{0A96D728-C8FA-4F42-9E7F-72C1F240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905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70A394EB4464AB448C116DF3AB274" ma:contentTypeVersion="8" ma:contentTypeDescription="Create a new document." ma:contentTypeScope="" ma:versionID="24c95b39a9d169ec79c00c6fb39e55b8">
  <xsd:schema xmlns:xsd="http://www.w3.org/2001/XMLSchema" xmlns:xs="http://www.w3.org/2001/XMLSchema" xmlns:p="http://schemas.microsoft.com/office/2006/metadata/properties" xmlns:ns2="b762ae71-3ac2-44f9-b43a-b9be24f511ec" targetNamespace="http://schemas.microsoft.com/office/2006/metadata/properties" ma:root="true" ma:fieldsID="a8023ef25c76b0be97e1f1492ef33a12" ns2:_="">
    <xsd:import namespace="b762ae71-3ac2-44f9-b43a-b9be24f511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2ae71-3ac2-44f9-b43a-b9be24f511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53E744-1CD6-48F6-9403-08E4A8EBBF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2ae71-3ac2-44f9-b43a-b9be24f511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99A44D-D222-4006-8FEF-C61C03CEB2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CB3BF-7598-42B0-82A5-08F35A5B21B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11839</TotalTime>
  <Words>1192</Words>
  <Application>Microsoft Office PowerPoint</Application>
  <PresentationFormat>On-screen Show (4:3)</PresentationFormat>
  <Paragraphs>281</Paragraphs>
  <Slides>46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Tahoma</vt:lpstr>
      <vt:lpstr>Wingdings</vt:lpstr>
      <vt:lpstr>Times New Roman</vt:lpstr>
      <vt:lpstr>Arial Unicode MS</vt:lpstr>
      <vt:lpstr>Textured</vt:lpstr>
      <vt:lpstr>Picture</vt:lpstr>
      <vt:lpstr>PowerPoint Presentation</vt:lpstr>
      <vt:lpstr>PowerPoint Presentation</vt:lpstr>
      <vt:lpstr>Welcome to</vt:lpstr>
      <vt:lpstr>Objective:</vt:lpstr>
      <vt:lpstr> Operators </vt:lpstr>
      <vt:lpstr>Safety, Tags, and Labels</vt:lpstr>
      <vt:lpstr>Safety </vt:lpstr>
      <vt:lpstr>Vehicle Data Recorder (VDR)</vt:lpstr>
      <vt:lpstr>Side Roll and  Frontal Impact Protection   </vt:lpstr>
      <vt:lpstr>PowerPoint Presentation</vt:lpstr>
      <vt:lpstr>PowerPoint Presentation</vt:lpstr>
      <vt:lpstr>PowerPoint Presentation</vt:lpstr>
      <vt:lpstr>Safety Equipment</vt:lpstr>
      <vt:lpstr>PowerPoint Presentation</vt:lpstr>
      <vt:lpstr>Safety Equipment</vt:lpstr>
      <vt:lpstr>PowerPoint Presentation</vt:lpstr>
      <vt:lpstr>PowerPoint Presentation</vt:lpstr>
      <vt:lpstr>PowerPoint Presentation</vt:lpstr>
      <vt:lpstr>Vehicle Information Sticker</vt:lpstr>
      <vt:lpstr>Customer Installed Equipment</vt:lpstr>
      <vt:lpstr>Before Placing in Service</vt:lpstr>
      <vt:lpstr> Before Placing in Service</vt:lpstr>
      <vt:lpstr>Before Placing in Service</vt:lpstr>
      <vt:lpstr>PowerPoint Presentation</vt:lpstr>
      <vt:lpstr>Cab Controls Gauges and Warning Lamps</vt:lpstr>
      <vt:lpstr>PowerPoint Presentation</vt:lpstr>
      <vt:lpstr>PowerPoint Presentation</vt:lpstr>
      <vt:lpstr>Command Zone III</vt:lpstr>
      <vt:lpstr>PowerPoint Presentation</vt:lpstr>
      <vt:lpstr>Positioning for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Warranty</vt:lpstr>
      <vt:lpstr>Warranty Continued</vt:lpstr>
      <vt:lpstr>Tire Pressure</vt:lpstr>
      <vt:lpstr>Service Procedures Before Placing in Service</vt:lpstr>
      <vt:lpstr>Service Bulletin</vt:lpstr>
      <vt:lpstr>Care of Vehicle</vt:lpstr>
      <vt:lpstr>Towing </vt:lpstr>
      <vt:lpstr>PowerPoint Presentation</vt:lpstr>
    </vt:vector>
  </TitlesOfParts>
  <Company>CVTC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Pierce Pumping Apparatus Master 3-08</dc:title>
  <dc:creator>Mark Evel</dc:creator>
  <cp:lastModifiedBy>Timothy B Rostkowski</cp:lastModifiedBy>
  <cp:revision>356</cp:revision>
  <dcterms:created xsi:type="dcterms:W3CDTF">2005-04-16T17:32:06Z</dcterms:created>
  <dcterms:modified xsi:type="dcterms:W3CDTF">2025-03-21T17:23:04Z</dcterms:modified>
</cp:coreProperties>
</file>