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9"/>
  </p:notesMasterIdLst>
  <p:sldIdLst>
    <p:sldId id="275" r:id="rId2"/>
    <p:sldId id="345" r:id="rId3"/>
    <p:sldId id="392" r:id="rId4"/>
    <p:sldId id="358" r:id="rId5"/>
    <p:sldId id="359" r:id="rId6"/>
    <p:sldId id="393" r:id="rId7"/>
    <p:sldId id="364" r:id="rId8"/>
    <p:sldId id="397" r:id="rId9"/>
    <p:sldId id="367" r:id="rId10"/>
    <p:sldId id="368" r:id="rId11"/>
    <p:sldId id="391" r:id="rId12"/>
    <p:sldId id="355" r:id="rId13"/>
    <p:sldId id="377" r:id="rId14"/>
    <p:sldId id="406" r:id="rId15"/>
    <p:sldId id="407" r:id="rId16"/>
    <p:sldId id="404" r:id="rId17"/>
    <p:sldId id="403" r:id="rId1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19" autoAdjust="0"/>
  </p:normalViewPr>
  <p:slideViewPr>
    <p:cSldViewPr>
      <p:cViewPr varScale="1">
        <p:scale>
          <a:sx n="108" d="100"/>
          <a:sy n="108" d="100"/>
        </p:scale>
        <p:origin x="170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223C2A6-1278-4ED2-97AF-81D801F6E4E4}"/>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0" hangingPunct="0">
              <a:lnSpc>
                <a:spcPct val="100000"/>
              </a:lnSpc>
              <a:spcBef>
                <a:spcPct val="0"/>
              </a:spcBef>
              <a:buFontTx/>
              <a:buNone/>
              <a:defRPr sz="1200">
                <a:latin typeface="Arial" charset="0"/>
                <a:ea typeface="ＭＳ Ｐゴシック" pitchFamily="1" charset="-128"/>
              </a:defRPr>
            </a:lvl1pPr>
          </a:lstStyle>
          <a:p>
            <a:pPr>
              <a:defRPr/>
            </a:pPr>
            <a:endParaRPr lang="en-US"/>
          </a:p>
        </p:txBody>
      </p:sp>
      <p:sp>
        <p:nvSpPr>
          <p:cNvPr id="56323" name="Rectangle 3">
            <a:extLst>
              <a:ext uri="{FF2B5EF4-FFF2-40B4-BE49-F238E27FC236}">
                <a16:creationId xmlns:a16="http://schemas.microsoft.com/office/drawing/2014/main" id="{5AA5A7C5-F533-443D-BCAB-82601A991AB9}"/>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0" hangingPunct="0">
              <a:lnSpc>
                <a:spcPct val="100000"/>
              </a:lnSpc>
              <a:spcBef>
                <a:spcPct val="0"/>
              </a:spcBef>
              <a:buFontTx/>
              <a:buNone/>
              <a:defRPr sz="1200">
                <a:latin typeface="Arial" charset="0"/>
                <a:ea typeface="ＭＳ Ｐゴシック" pitchFamily="1" charset="-128"/>
              </a:defRPr>
            </a:lvl1pPr>
          </a:lstStyle>
          <a:p>
            <a:pPr>
              <a:defRPr/>
            </a:pPr>
            <a:endParaRPr lang="en-US"/>
          </a:p>
        </p:txBody>
      </p:sp>
      <p:sp>
        <p:nvSpPr>
          <p:cNvPr id="2052" name="Rectangle 4">
            <a:extLst>
              <a:ext uri="{FF2B5EF4-FFF2-40B4-BE49-F238E27FC236}">
                <a16:creationId xmlns:a16="http://schemas.microsoft.com/office/drawing/2014/main" id="{EBA7FE2A-C8D4-4909-B81F-50CFECC31A8A}"/>
              </a:ext>
            </a:extLst>
          </p:cNvPr>
          <p:cNvSpPr>
            <a:spLocks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a:extLst>
              <a:ext uri="{FF2B5EF4-FFF2-40B4-BE49-F238E27FC236}">
                <a16:creationId xmlns:a16="http://schemas.microsoft.com/office/drawing/2014/main" id="{70A47396-A90E-4C2D-89F7-74F9B088872B}"/>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6326" name="Rectangle 6">
            <a:extLst>
              <a:ext uri="{FF2B5EF4-FFF2-40B4-BE49-F238E27FC236}">
                <a16:creationId xmlns:a16="http://schemas.microsoft.com/office/drawing/2014/main" id="{404603E0-6378-49C5-ACCB-37DAE3942312}"/>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0" hangingPunct="0">
              <a:lnSpc>
                <a:spcPct val="100000"/>
              </a:lnSpc>
              <a:spcBef>
                <a:spcPct val="0"/>
              </a:spcBef>
              <a:buFontTx/>
              <a:buNone/>
              <a:defRPr sz="1200">
                <a:latin typeface="Arial" charset="0"/>
                <a:ea typeface="ＭＳ Ｐゴシック" pitchFamily="1" charset="-128"/>
              </a:defRPr>
            </a:lvl1pPr>
          </a:lstStyle>
          <a:p>
            <a:pPr>
              <a:defRPr/>
            </a:pPr>
            <a:endParaRPr lang="en-US"/>
          </a:p>
        </p:txBody>
      </p:sp>
      <p:sp>
        <p:nvSpPr>
          <p:cNvPr id="56327" name="Rectangle 7">
            <a:extLst>
              <a:ext uri="{FF2B5EF4-FFF2-40B4-BE49-F238E27FC236}">
                <a16:creationId xmlns:a16="http://schemas.microsoft.com/office/drawing/2014/main" id="{B5A7DCCE-EDFE-499C-ACFA-2D387C80F2FB}"/>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26AA538D-E231-40C3-BF16-8DBC28DC81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E48A5E61-BCEC-4FB4-9014-5BB8EC5E1E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92F935-D05A-4A82-B7D5-4AC0FF0D48F8}" type="slidenum">
              <a:rPr lang="en-US" altLang="en-US" smtClean="0"/>
              <a:pPr>
                <a:spcBef>
                  <a:spcPct val="0"/>
                </a:spcBef>
              </a:pPr>
              <a:t>1</a:t>
            </a:fld>
            <a:endParaRPr lang="en-US" altLang="en-US"/>
          </a:p>
        </p:txBody>
      </p:sp>
      <p:sp>
        <p:nvSpPr>
          <p:cNvPr id="4099" name="Rectangle 2">
            <a:extLst>
              <a:ext uri="{FF2B5EF4-FFF2-40B4-BE49-F238E27FC236}">
                <a16:creationId xmlns:a16="http://schemas.microsoft.com/office/drawing/2014/main" id="{FE912A69-EACD-4F31-8EDF-BF35B02F10BE}"/>
              </a:ext>
            </a:extLst>
          </p:cNvPr>
          <p:cNvSpPr>
            <a:spLocks noRot="1" noChangeArrowheads="1" noTextEdit="1"/>
          </p:cNvSpPr>
          <p:nvPr>
            <p:ph type="sldImg"/>
          </p:nvPr>
        </p:nvSpPr>
        <p:spPr>
          <a:ln/>
        </p:spPr>
      </p:sp>
      <p:sp>
        <p:nvSpPr>
          <p:cNvPr id="4100" name="Rectangle 3">
            <a:extLst>
              <a:ext uri="{FF2B5EF4-FFF2-40B4-BE49-F238E27FC236}">
                <a16:creationId xmlns:a16="http://schemas.microsoft.com/office/drawing/2014/main" id="{74C2FD47-B840-4D97-8FE3-2047BD0A5E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371448C8-3FB0-4EA2-8C04-1E626F7514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2A7EB70-DF25-43A3-AFA5-024D026E45EC}" type="slidenum">
              <a:rPr lang="en-US" altLang="en-US" smtClean="0"/>
              <a:pPr>
                <a:spcBef>
                  <a:spcPct val="0"/>
                </a:spcBef>
              </a:pPr>
              <a:t>10</a:t>
            </a:fld>
            <a:endParaRPr lang="en-US" altLang="en-US"/>
          </a:p>
        </p:txBody>
      </p:sp>
      <p:sp>
        <p:nvSpPr>
          <p:cNvPr id="22531" name="Rectangle 2">
            <a:extLst>
              <a:ext uri="{FF2B5EF4-FFF2-40B4-BE49-F238E27FC236}">
                <a16:creationId xmlns:a16="http://schemas.microsoft.com/office/drawing/2014/main" id="{61ACAC84-327E-4B92-BFD2-676CFCDA4CBB}"/>
              </a:ext>
            </a:extLst>
          </p:cNvPr>
          <p:cNvSpPr>
            <a:spLocks noRot="1" noChangeArrowheads="1" noTextEdit="1"/>
          </p:cNvSpPr>
          <p:nvPr>
            <p:ph type="sldImg"/>
          </p:nvPr>
        </p:nvSpPr>
        <p:spPr>
          <a:xfrm>
            <a:off x="2030413" y="674688"/>
            <a:ext cx="3238500" cy="2428875"/>
          </a:xfrm>
          <a:ln/>
        </p:spPr>
      </p:sp>
      <p:sp>
        <p:nvSpPr>
          <p:cNvPr id="22532" name="Rectangle 3">
            <a:extLst>
              <a:ext uri="{FF2B5EF4-FFF2-40B4-BE49-F238E27FC236}">
                <a16:creationId xmlns:a16="http://schemas.microsoft.com/office/drawing/2014/main" id="{A79B0002-0FB8-41E1-9133-568F153F0D34}"/>
              </a:ext>
            </a:extLst>
          </p:cNvPr>
          <p:cNvSpPr>
            <a:spLocks noGrp="1" noChangeArrowheads="1"/>
          </p:cNvSpPr>
          <p:nvPr>
            <p:ph type="body" idx="1"/>
          </p:nvPr>
        </p:nvSpPr>
        <p:spPr>
          <a:xfrm>
            <a:off x="935038" y="3271838"/>
            <a:ext cx="5324475" cy="5326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We expect about 2% DEF Consumption.  Great opportunity to help educate and advise users on consumption rate.  Depending on number of 2010 units in a fleet, users can begin planning on actual inventory of DEF that is needed in their shops…..barrel vs. tote, etc.</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You can plan to consume about 1 gallon of DEF for every 50 gallons of fuel </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25A50BC-2FBE-4C43-8B92-CF7BB15C94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0B7E3E-B404-4D0E-AA9F-DC237F6102E0}" type="slidenum">
              <a:rPr lang="en-US" altLang="en-US" smtClean="0"/>
              <a:pPr>
                <a:spcBef>
                  <a:spcPct val="0"/>
                </a:spcBef>
              </a:pPr>
              <a:t>11</a:t>
            </a:fld>
            <a:endParaRPr lang="en-US" altLang="en-US"/>
          </a:p>
        </p:txBody>
      </p:sp>
      <p:sp>
        <p:nvSpPr>
          <p:cNvPr id="24579" name="Rectangle 2">
            <a:extLst>
              <a:ext uri="{FF2B5EF4-FFF2-40B4-BE49-F238E27FC236}">
                <a16:creationId xmlns:a16="http://schemas.microsoft.com/office/drawing/2014/main" id="{3ADFDE29-13CD-41F4-B640-3096330922CC}"/>
              </a:ext>
            </a:extLst>
          </p:cNvPr>
          <p:cNvSpPr>
            <a:spLocks noRot="1" noChangeArrowheads="1" noTextEdit="1"/>
          </p:cNvSpPr>
          <p:nvPr>
            <p:ph type="sldImg"/>
          </p:nvPr>
        </p:nvSpPr>
        <p:spPr>
          <a:ln/>
        </p:spPr>
      </p:sp>
      <p:sp>
        <p:nvSpPr>
          <p:cNvPr id="24580" name="Rectangle 3">
            <a:extLst>
              <a:ext uri="{FF2B5EF4-FFF2-40B4-BE49-F238E27FC236}">
                <a16:creationId xmlns:a16="http://schemas.microsoft.com/office/drawing/2014/main" id="{A3FF6601-77BB-4BD7-AC66-D045E86E44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85151CB-9043-455B-8C92-27BFAEF5D6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742100-B240-4E95-A2D1-6CE544F8E8CF}" type="slidenum">
              <a:rPr lang="en-US" altLang="en-US" smtClean="0"/>
              <a:pPr>
                <a:spcBef>
                  <a:spcPct val="0"/>
                </a:spcBef>
              </a:pPr>
              <a:t>12</a:t>
            </a:fld>
            <a:endParaRPr lang="en-US" altLang="en-US"/>
          </a:p>
        </p:txBody>
      </p:sp>
      <p:sp>
        <p:nvSpPr>
          <p:cNvPr id="26627" name="Rectangle 2">
            <a:extLst>
              <a:ext uri="{FF2B5EF4-FFF2-40B4-BE49-F238E27FC236}">
                <a16:creationId xmlns:a16="http://schemas.microsoft.com/office/drawing/2014/main" id="{00E4F600-E7AC-4B82-BAB6-BAB5191EAB28}"/>
              </a:ext>
            </a:extLst>
          </p:cNvPr>
          <p:cNvSpPr>
            <a:spLocks noRot="1" noChangeArrowheads="1" noTextEdit="1"/>
          </p:cNvSpPr>
          <p:nvPr>
            <p:ph type="sldImg"/>
          </p:nvPr>
        </p:nvSpPr>
        <p:spPr>
          <a:xfrm>
            <a:off x="1182688" y="698500"/>
            <a:ext cx="4646612" cy="3484563"/>
          </a:xfrm>
          <a:ln/>
        </p:spPr>
      </p:sp>
      <p:sp>
        <p:nvSpPr>
          <p:cNvPr id="26628" name="Rectangle 3">
            <a:extLst>
              <a:ext uri="{FF2B5EF4-FFF2-40B4-BE49-F238E27FC236}">
                <a16:creationId xmlns:a16="http://schemas.microsoft.com/office/drawing/2014/main" id="{9F6D6941-173E-43FB-9039-5D9D5FB604DE}"/>
              </a:ext>
            </a:extLst>
          </p:cNvPr>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The 2010 ISC8.3/ISL9 is built like a heavy duty engine with replaceable wet liners, roller followers, 2 piece steel articulated pistons, by-pass oil filtration and targeted piston cooling. It features an improved Combustion System along with Optimized Calibration for lower Engine Out Particulates.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cooled-EGR subsystem has set the industry standard for reliability since 2002 and a more robust Electronic Control Module (ECM) on the 2010 ISC8.3/ISL9 not only controls operation of the engine and the new Cummins Aftertreatment System, it coordinates seamlessly with other vehicle systems such as the transmission and brakes.  The ISC.3/ISL9 will run at near-zero emission levels, and will achieve comparable fuel efficiency to the ’07 ISC/ISL.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Exceptional performance will be delivered with our proven technology, including High Pressure Common Rail fuel injection, our patented VG Turbocharger, and the new Cummins Aftertreatment System.  The High Pressure Common Rail Fuel System delivers an optimum balance of performance, emissions control and fuel economy across the entire operating range.</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A20D9720-7686-4931-ABE2-862BC4D579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BF2367-27E8-440F-896E-8A9B4923AFC4}" type="slidenum">
              <a:rPr lang="en-US" altLang="en-US" smtClean="0"/>
              <a:pPr>
                <a:spcBef>
                  <a:spcPct val="0"/>
                </a:spcBef>
              </a:pPr>
              <a:t>13</a:t>
            </a:fld>
            <a:endParaRPr lang="en-US" altLang="en-US"/>
          </a:p>
        </p:txBody>
      </p:sp>
      <p:sp>
        <p:nvSpPr>
          <p:cNvPr id="28675" name="Rectangle 7">
            <a:extLst>
              <a:ext uri="{FF2B5EF4-FFF2-40B4-BE49-F238E27FC236}">
                <a16:creationId xmlns:a16="http://schemas.microsoft.com/office/drawing/2014/main" id="{6E2742D5-7E19-426F-9594-69BD31E325BC}"/>
              </a:ext>
            </a:extLst>
          </p:cNvPr>
          <p:cNvSpPr txBox="1">
            <a:spLocks noGrp="1" noChangeArrowheads="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3" tIns="46582" rIns="93163" bIns="46582" anchor="b"/>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9E9992CF-B99D-4E57-A9C6-DF3C0EBFF6B0}" type="slidenum">
              <a:rPr lang="de-DE" altLang="en-US"/>
              <a:pPr algn="r" eaLnBrk="1" hangingPunct="1">
                <a:spcBef>
                  <a:spcPct val="0"/>
                </a:spcBef>
              </a:pPr>
              <a:t>13</a:t>
            </a:fld>
            <a:endParaRPr lang="de-DE" altLang="en-US"/>
          </a:p>
        </p:txBody>
      </p:sp>
      <p:sp>
        <p:nvSpPr>
          <p:cNvPr id="28676" name="Rectangle 2">
            <a:extLst>
              <a:ext uri="{FF2B5EF4-FFF2-40B4-BE49-F238E27FC236}">
                <a16:creationId xmlns:a16="http://schemas.microsoft.com/office/drawing/2014/main" id="{802C072A-274B-42A9-BA9C-125C873F70E0}"/>
              </a:ext>
            </a:extLst>
          </p:cNvPr>
          <p:cNvSpPr>
            <a:spLocks noGrp="1" noRot="1" noChangeAspect="1" noChangeArrowheads="1" noTextEdit="1"/>
          </p:cNvSpPr>
          <p:nvPr>
            <p:ph type="sldImg"/>
          </p:nvPr>
        </p:nvSpPr>
        <p:spPr>
          <a:xfrm>
            <a:off x="1182688" y="698500"/>
            <a:ext cx="4646612" cy="3484563"/>
          </a:xfrm>
          <a:ln/>
        </p:spPr>
      </p:sp>
      <p:sp>
        <p:nvSpPr>
          <p:cNvPr id="28677" name="Rectangle 3">
            <a:extLst>
              <a:ext uri="{FF2B5EF4-FFF2-40B4-BE49-F238E27FC236}">
                <a16:creationId xmlns:a16="http://schemas.microsoft.com/office/drawing/2014/main" id="{DDEA5B49-D1AC-44AF-B847-8B8B7302FAA2}"/>
              </a:ext>
            </a:extLst>
          </p:cNvPr>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3" tIns="46582" rIns="93163" bIns="46582"/>
          <a:lstStyle/>
          <a:p>
            <a:pPr eaLnBrk="1" hangingPunct="1"/>
            <a:r>
              <a:rPr lang="en-US" altLang="en-US">
                <a:latin typeface="Arial" panose="020B0604020202020204" pitchFamily="34" charset="0"/>
                <a:ea typeface="ＭＳ Ｐゴシック" panose="020B0600070205080204" pitchFamily="34" charset="-128"/>
              </a:rPr>
              <a:t>DEF tanks will always be located on the LH side of the vehicle.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3E84E69E-44E4-43D4-A978-6967C7A6DB8B}"/>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9DC53BC2-E106-4F72-9CEC-E34F85BA1B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01F2212F-9A81-4B90-B2F8-1E76F39ECD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C5F5B9-803A-4372-A61A-07C675097379}" type="slidenum">
              <a:rPr lang="en-US" altLang="en-US" smtClean="0"/>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1B13958-50AF-4108-B242-D44FCB9EE6B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E8CE9228-7314-4116-8D0E-59491F601D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CE863A36-B425-4EF7-A68A-55CB87EEBD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795BBBE-82E7-4F6B-BDEC-BAA940E2B102}" type="slidenum">
              <a:rPr lang="en-US" altLang="en-US" smtClean="0"/>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D6128FF-9370-43B1-A156-9266968D1DF6}"/>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EF0F61B8-2909-4288-B107-CDF0EAB905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4820" name="Slide Number Placeholder 3">
            <a:extLst>
              <a:ext uri="{FF2B5EF4-FFF2-40B4-BE49-F238E27FC236}">
                <a16:creationId xmlns:a16="http://schemas.microsoft.com/office/drawing/2014/main" id="{0ABA516A-F026-46B9-A1FF-EC93A3B196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D7F348-9395-48FB-B496-6CCE81C9A9DA}"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219E7F9-ECDA-49D9-98B2-3CA00522D5FA}"/>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4C7D08E4-3B78-4764-890D-E1364C503F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60AB5F35-711B-4E63-B5F3-50E1816442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05FF810-30C7-46D4-8601-75FB5F84F9C8}" type="slidenum">
              <a:rPr lang="en-US" altLang="en-US" smtClean="0"/>
              <a:pPr>
                <a:spcBef>
                  <a:spcPct val="0"/>
                </a:spcBef>
              </a:pPr>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7BD7AD0-26DC-4C58-BC40-72889D371F34}"/>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60F6BE1D-E959-4C6D-9A8C-8A8FB14747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6148" name="Slide Number Placeholder 3">
            <a:extLst>
              <a:ext uri="{FF2B5EF4-FFF2-40B4-BE49-F238E27FC236}">
                <a16:creationId xmlns:a16="http://schemas.microsoft.com/office/drawing/2014/main" id="{7132FAC9-46F0-4990-A842-1790060492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B285C0-FBEF-4EB3-801B-245D48BF47CA}" type="slidenum">
              <a:rPr lang="en-US" altLang="en-US" smtClean="0"/>
              <a:pPr>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F5A7D25-3A2D-49BE-A34F-21349D3E22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D7F8F1A-B3D0-4A97-AC2C-6DD595DE3E80}" type="slidenum">
              <a:rPr lang="en-US" altLang="en-US" smtClean="0"/>
              <a:pPr>
                <a:spcBef>
                  <a:spcPct val="0"/>
                </a:spcBef>
              </a:pPr>
              <a:t>3</a:t>
            </a:fld>
            <a:endParaRPr lang="en-US" altLang="en-US"/>
          </a:p>
        </p:txBody>
      </p:sp>
      <p:sp>
        <p:nvSpPr>
          <p:cNvPr id="8195" name="Rectangle 2">
            <a:extLst>
              <a:ext uri="{FF2B5EF4-FFF2-40B4-BE49-F238E27FC236}">
                <a16:creationId xmlns:a16="http://schemas.microsoft.com/office/drawing/2014/main" id="{48F4DC8B-EE0A-4A4A-B697-4E25DB1E5E92}"/>
              </a:ext>
            </a:extLst>
          </p:cNvPr>
          <p:cNvSpPr>
            <a:spLocks noRot="1" noChangeArrowheads="1" noTextEdit="1"/>
          </p:cNvSpPr>
          <p:nvPr>
            <p:ph type="sldImg"/>
          </p:nvPr>
        </p:nvSpPr>
        <p:spPr>
          <a:ln/>
        </p:spPr>
      </p:sp>
      <p:sp>
        <p:nvSpPr>
          <p:cNvPr id="8196" name="Rectangle 3">
            <a:extLst>
              <a:ext uri="{FF2B5EF4-FFF2-40B4-BE49-F238E27FC236}">
                <a16:creationId xmlns:a16="http://schemas.microsoft.com/office/drawing/2014/main" id="{AB41E562-3A35-4ADA-A257-D737AFA71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993C26F0-BE50-407D-A948-3770B15D5D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DACEBC-BECB-4C4A-B6DB-6E3970D6863E}" type="slidenum">
              <a:rPr lang="en-US" altLang="en-US" smtClean="0"/>
              <a:pPr>
                <a:spcBef>
                  <a:spcPct val="0"/>
                </a:spcBef>
              </a:pPr>
              <a:t>4</a:t>
            </a:fld>
            <a:endParaRPr lang="en-US" altLang="en-US"/>
          </a:p>
        </p:txBody>
      </p:sp>
      <p:sp>
        <p:nvSpPr>
          <p:cNvPr id="10243" name="Rectangle 2">
            <a:extLst>
              <a:ext uri="{FF2B5EF4-FFF2-40B4-BE49-F238E27FC236}">
                <a16:creationId xmlns:a16="http://schemas.microsoft.com/office/drawing/2014/main" id="{1DBBE36E-B90D-4CE1-AA59-E6ED83D4E85F}"/>
              </a:ext>
            </a:extLst>
          </p:cNvPr>
          <p:cNvSpPr>
            <a:spLocks noRot="1" noChangeArrowheads="1" noTextEdit="1"/>
          </p:cNvSpPr>
          <p:nvPr>
            <p:ph type="sldImg"/>
          </p:nvPr>
        </p:nvSpPr>
        <p:spPr>
          <a:xfrm>
            <a:off x="1182688" y="698500"/>
            <a:ext cx="4646612" cy="3484563"/>
          </a:xfrm>
          <a:ln/>
        </p:spPr>
      </p:sp>
      <p:sp>
        <p:nvSpPr>
          <p:cNvPr id="10244" name="Rectangle 3">
            <a:extLst>
              <a:ext uri="{FF2B5EF4-FFF2-40B4-BE49-F238E27FC236}">
                <a16:creationId xmlns:a16="http://schemas.microsoft.com/office/drawing/2014/main" id="{19758E88-B21C-438A-82FC-0C44748BFABC}"/>
              </a:ext>
            </a:extLst>
          </p:cNvPr>
          <p:cNvSpPr>
            <a:spLocks noGrp="1" noChangeArrowheads="1"/>
          </p:cNvSpPr>
          <p:nvPr>
            <p:ph type="body" idx="1"/>
          </p:nvPr>
        </p:nvSpPr>
        <p:spPr>
          <a:xfrm>
            <a:off x="701675" y="4416425"/>
            <a:ext cx="560705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For 2010, the existing 2007 technology is used, with the addition of the Selective Catalytic Reduction (SCR) system.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4339A6B-1D82-446B-A2CA-E3F3EE92209B}"/>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40564932-E2FD-4A27-AA27-B671398422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2292" name="Slide Number Placeholder 3">
            <a:extLst>
              <a:ext uri="{FF2B5EF4-FFF2-40B4-BE49-F238E27FC236}">
                <a16:creationId xmlns:a16="http://schemas.microsoft.com/office/drawing/2014/main" id="{90833684-1BD6-4723-8749-F9A3A5918B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564B43-E7CC-46CD-BA23-E01F61EA1FC1}"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912A191-C83E-472D-92CA-9553964282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759C435-000D-44F8-8F96-09E3AF1F22D6}" type="slidenum">
              <a:rPr lang="en-US" altLang="en-US" smtClean="0"/>
              <a:pPr>
                <a:spcBef>
                  <a:spcPct val="0"/>
                </a:spcBef>
              </a:pPr>
              <a:t>6</a:t>
            </a:fld>
            <a:endParaRPr lang="en-US" altLang="en-US"/>
          </a:p>
        </p:txBody>
      </p:sp>
      <p:sp>
        <p:nvSpPr>
          <p:cNvPr id="14339" name="Rectangle 2">
            <a:extLst>
              <a:ext uri="{FF2B5EF4-FFF2-40B4-BE49-F238E27FC236}">
                <a16:creationId xmlns:a16="http://schemas.microsoft.com/office/drawing/2014/main" id="{D43EEBB9-5213-4BC7-AB3D-AC0F4FA608EE}"/>
              </a:ext>
            </a:extLst>
          </p:cNvPr>
          <p:cNvSpPr>
            <a:spLocks noRot="1" noChangeArrowheads="1" noTextEdit="1"/>
          </p:cNvSpPr>
          <p:nvPr>
            <p:ph type="sldImg"/>
          </p:nvPr>
        </p:nvSpPr>
        <p:spPr>
          <a:ln/>
        </p:spPr>
      </p:sp>
      <p:sp>
        <p:nvSpPr>
          <p:cNvPr id="14340" name="Rectangle 3">
            <a:extLst>
              <a:ext uri="{FF2B5EF4-FFF2-40B4-BE49-F238E27FC236}">
                <a16:creationId xmlns:a16="http://schemas.microsoft.com/office/drawing/2014/main" id="{08E1A73A-AEBA-408E-A7AF-71033978DD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8977A05-766C-4EB4-B60A-B0A623D06D7D}"/>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C645F056-A72B-4976-BAC2-3D82366A2F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6388" name="Slide Number Placeholder 3">
            <a:extLst>
              <a:ext uri="{FF2B5EF4-FFF2-40B4-BE49-F238E27FC236}">
                <a16:creationId xmlns:a16="http://schemas.microsoft.com/office/drawing/2014/main" id="{5243F6EF-C982-40C9-9495-1CA25A4ADB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E46718C-14A8-4DC7-9487-1FEA23F3A25E}"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02A8B2F-018B-468B-8A7F-3BFA62D6E805}"/>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3AF5295B-1890-4540-B25B-6CD5F6F32B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8436" name="Slide Number Placeholder 3">
            <a:extLst>
              <a:ext uri="{FF2B5EF4-FFF2-40B4-BE49-F238E27FC236}">
                <a16:creationId xmlns:a16="http://schemas.microsoft.com/office/drawing/2014/main" id="{0E493BC3-D14E-472A-A217-FBDC7DB536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FBC096-9A83-4384-BEE2-AF2B7CD7F6FA}"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3D2526B7-3A0F-460C-8227-4A0A263C7326}"/>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BD4C6906-0362-4FFF-A0B5-F8B1E3AB07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0484" name="Slide Number Placeholder 3">
            <a:extLst>
              <a:ext uri="{FF2B5EF4-FFF2-40B4-BE49-F238E27FC236}">
                <a16:creationId xmlns:a16="http://schemas.microsoft.com/office/drawing/2014/main" id="{1606D0CE-761C-481C-8734-945BC1D0C4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1B0794-1599-45C3-9A2A-53C4EFC30C36}"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318DF0D-D794-46BF-A191-A9E6C7CE3F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EA9A6E-97A6-4320-80F2-C9478EB38B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3E4EB2-5E43-43B7-8E61-A3360FD086C0}"/>
              </a:ext>
            </a:extLst>
          </p:cNvPr>
          <p:cNvSpPr>
            <a:spLocks noGrp="1" noChangeArrowheads="1"/>
          </p:cNvSpPr>
          <p:nvPr>
            <p:ph type="sldNum" sz="quarter" idx="12"/>
          </p:nvPr>
        </p:nvSpPr>
        <p:spPr>
          <a:ln/>
        </p:spPr>
        <p:txBody>
          <a:bodyPr/>
          <a:lstStyle>
            <a:lvl1pPr>
              <a:defRPr/>
            </a:lvl1pPr>
          </a:lstStyle>
          <a:p>
            <a:pPr>
              <a:defRPr/>
            </a:pPr>
            <a:fld id="{9AF9C861-23FF-47D7-87C6-2783A88C4D5B}" type="slidenum">
              <a:rPr lang="en-US" altLang="en-US"/>
              <a:pPr>
                <a:defRPr/>
              </a:pPr>
              <a:t>‹#›</a:t>
            </a:fld>
            <a:endParaRPr lang="en-US" altLang="en-US"/>
          </a:p>
        </p:txBody>
      </p:sp>
    </p:spTree>
    <p:extLst>
      <p:ext uri="{BB962C8B-B14F-4D97-AF65-F5344CB8AC3E}">
        <p14:creationId xmlns:p14="http://schemas.microsoft.com/office/powerpoint/2010/main" val="369458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926412-3A35-46CD-950C-4B638AB4FF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DACE5D-AC99-4109-85FD-3BD1506FD8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7003BA-3DBA-431C-A8BF-721E49902FAA}"/>
              </a:ext>
            </a:extLst>
          </p:cNvPr>
          <p:cNvSpPr>
            <a:spLocks noGrp="1" noChangeArrowheads="1"/>
          </p:cNvSpPr>
          <p:nvPr>
            <p:ph type="sldNum" sz="quarter" idx="12"/>
          </p:nvPr>
        </p:nvSpPr>
        <p:spPr>
          <a:ln/>
        </p:spPr>
        <p:txBody>
          <a:bodyPr/>
          <a:lstStyle>
            <a:lvl1pPr>
              <a:defRPr/>
            </a:lvl1pPr>
          </a:lstStyle>
          <a:p>
            <a:pPr>
              <a:defRPr/>
            </a:pPr>
            <a:fld id="{ABC4ADBA-E2B1-45FE-B8FD-A7B164A2933F}" type="slidenum">
              <a:rPr lang="en-US" altLang="en-US"/>
              <a:pPr>
                <a:defRPr/>
              </a:pPr>
              <a:t>‹#›</a:t>
            </a:fld>
            <a:endParaRPr lang="en-US" altLang="en-US"/>
          </a:p>
        </p:txBody>
      </p:sp>
    </p:spTree>
    <p:extLst>
      <p:ext uri="{BB962C8B-B14F-4D97-AF65-F5344CB8AC3E}">
        <p14:creationId xmlns:p14="http://schemas.microsoft.com/office/powerpoint/2010/main" val="178832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7E0926-5BEE-4A4B-B2EB-BA3EE66C33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661DE-24E3-4072-82FF-94CE4170EF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04CC73-8E04-4488-9866-DC4C885425D9}"/>
              </a:ext>
            </a:extLst>
          </p:cNvPr>
          <p:cNvSpPr>
            <a:spLocks noGrp="1" noChangeArrowheads="1"/>
          </p:cNvSpPr>
          <p:nvPr>
            <p:ph type="sldNum" sz="quarter" idx="12"/>
          </p:nvPr>
        </p:nvSpPr>
        <p:spPr>
          <a:ln/>
        </p:spPr>
        <p:txBody>
          <a:bodyPr/>
          <a:lstStyle>
            <a:lvl1pPr>
              <a:defRPr/>
            </a:lvl1pPr>
          </a:lstStyle>
          <a:p>
            <a:pPr>
              <a:defRPr/>
            </a:pPr>
            <a:fld id="{F3C54A81-2677-4399-807E-856EAB222D8D}" type="slidenum">
              <a:rPr lang="en-US" altLang="en-US"/>
              <a:pPr>
                <a:defRPr/>
              </a:pPr>
              <a:t>‹#›</a:t>
            </a:fld>
            <a:endParaRPr lang="en-US" altLang="en-US"/>
          </a:p>
        </p:txBody>
      </p:sp>
    </p:spTree>
    <p:extLst>
      <p:ext uri="{BB962C8B-B14F-4D97-AF65-F5344CB8AC3E}">
        <p14:creationId xmlns:p14="http://schemas.microsoft.com/office/powerpoint/2010/main" val="2300627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0F618EE-FE59-43A0-981F-CE084AC1B7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8C285-9C73-4CDD-989C-EDD98801A5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4660F19-C805-4DC7-B6F1-5785C3A79A08}"/>
              </a:ext>
            </a:extLst>
          </p:cNvPr>
          <p:cNvSpPr>
            <a:spLocks noGrp="1" noChangeArrowheads="1"/>
          </p:cNvSpPr>
          <p:nvPr>
            <p:ph type="sldNum" sz="quarter" idx="12"/>
          </p:nvPr>
        </p:nvSpPr>
        <p:spPr>
          <a:ln/>
        </p:spPr>
        <p:txBody>
          <a:bodyPr/>
          <a:lstStyle>
            <a:lvl1pPr>
              <a:defRPr/>
            </a:lvl1pPr>
          </a:lstStyle>
          <a:p>
            <a:pPr>
              <a:defRPr/>
            </a:pPr>
            <a:fld id="{576B8366-12AE-4470-9E33-A24F8F552921}" type="slidenum">
              <a:rPr lang="en-US" altLang="en-US"/>
              <a:pPr>
                <a:defRPr/>
              </a:pPr>
              <a:t>‹#›</a:t>
            </a:fld>
            <a:endParaRPr lang="en-US" altLang="en-US"/>
          </a:p>
        </p:txBody>
      </p:sp>
    </p:spTree>
    <p:extLst>
      <p:ext uri="{BB962C8B-B14F-4D97-AF65-F5344CB8AC3E}">
        <p14:creationId xmlns:p14="http://schemas.microsoft.com/office/powerpoint/2010/main" val="1975701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F266918C-8158-4B5C-AF37-08BC8607A0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D3881A-AB68-45CF-88E2-FF1D34071B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ADE283-9041-4634-B233-291497FFEECB}"/>
              </a:ext>
            </a:extLst>
          </p:cNvPr>
          <p:cNvSpPr>
            <a:spLocks noGrp="1" noChangeArrowheads="1"/>
          </p:cNvSpPr>
          <p:nvPr>
            <p:ph type="sldNum" sz="quarter" idx="12"/>
          </p:nvPr>
        </p:nvSpPr>
        <p:spPr>
          <a:ln/>
        </p:spPr>
        <p:txBody>
          <a:bodyPr/>
          <a:lstStyle>
            <a:lvl1pPr>
              <a:defRPr/>
            </a:lvl1pPr>
          </a:lstStyle>
          <a:p>
            <a:pPr>
              <a:defRPr/>
            </a:pPr>
            <a:fld id="{BABDFB42-7601-49F3-96CE-B969DE212E1B}" type="slidenum">
              <a:rPr lang="en-US" altLang="en-US"/>
              <a:pPr>
                <a:defRPr/>
              </a:pPr>
              <a:t>‹#›</a:t>
            </a:fld>
            <a:endParaRPr lang="en-US" altLang="en-US"/>
          </a:p>
        </p:txBody>
      </p:sp>
    </p:spTree>
    <p:extLst>
      <p:ext uri="{BB962C8B-B14F-4D97-AF65-F5344CB8AC3E}">
        <p14:creationId xmlns:p14="http://schemas.microsoft.com/office/powerpoint/2010/main" val="167829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B8130D-0605-4620-AB03-68BC2DCF22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6919B3-72E5-4972-BFB8-D71B740E53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04046E-0644-4810-A0B9-4FC8CC664CE7}"/>
              </a:ext>
            </a:extLst>
          </p:cNvPr>
          <p:cNvSpPr>
            <a:spLocks noGrp="1" noChangeArrowheads="1"/>
          </p:cNvSpPr>
          <p:nvPr>
            <p:ph type="sldNum" sz="quarter" idx="12"/>
          </p:nvPr>
        </p:nvSpPr>
        <p:spPr>
          <a:ln/>
        </p:spPr>
        <p:txBody>
          <a:bodyPr/>
          <a:lstStyle>
            <a:lvl1pPr>
              <a:defRPr/>
            </a:lvl1pPr>
          </a:lstStyle>
          <a:p>
            <a:pPr>
              <a:defRPr/>
            </a:pPr>
            <a:fld id="{3A3A8737-471D-4743-8E46-FE9B610CE3DD}" type="slidenum">
              <a:rPr lang="en-US" altLang="en-US"/>
              <a:pPr>
                <a:defRPr/>
              </a:pPr>
              <a:t>‹#›</a:t>
            </a:fld>
            <a:endParaRPr lang="en-US" altLang="en-US"/>
          </a:p>
        </p:txBody>
      </p:sp>
    </p:spTree>
    <p:extLst>
      <p:ext uri="{BB962C8B-B14F-4D97-AF65-F5344CB8AC3E}">
        <p14:creationId xmlns:p14="http://schemas.microsoft.com/office/powerpoint/2010/main" val="1438653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E125ED1-9E52-45D4-9072-42AE260E0F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7C6FC7-C781-4A78-8EDD-FED49C3098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338C15-E6B5-4B57-8852-6EC28F2A033D}"/>
              </a:ext>
            </a:extLst>
          </p:cNvPr>
          <p:cNvSpPr>
            <a:spLocks noGrp="1" noChangeArrowheads="1"/>
          </p:cNvSpPr>
          <p:nvPr>
            <p:ph type="sldNum" sz="quarter" idx="12"/>
          </p:nvPr>
        </p:nvSpPr>
        <p:spPr>
          <a:ln/>
        </p:spPr>
        <p:txBody>
          <a:bodyPr/>
          <a:lstStyle>
            <a:lvl1pPr>
              <a:defRPr/>
            </a:lvl1pPr>
          </a:lstStyle>
          <a:p>
            <a:pPr>
              <a:defRPr/>
            </a:pPr>
            <a:fld id="{C1051286-A241-4D2C-9E42-28B9FEEF4081}" type="slidenum">
              <a:rPr lang="en-US" altLang="en-US"/>
              <a:pPr>
                <a:defRPr/>
              </a:pPr>
              <a:t>‹#›</a:t>
            </a:fld>
            <a:endParaRPr lang="en-US" altLang="en-US"/>
          </a:p>
        </p:txBody>
      </p:sp>
    </p:spTree>
    <p:extLst>
      <p:ext uri="{BB962C8B-B14F-4D97-AF65-F5344CB8AC3E}">
        <p14:creationId xmlns:p14="http://schemas.microsoft.com/office/powerpoint/2010/main" val="19007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688D96-ED0A-470B-B88A-1332D1647F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B15D9B-7753-4C6C-96BE-D315D0A4B9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F4E6D3-264A-4E6B-8E13-E52293C39227}"/>
              </a:ext>
            </a:extLst>
          </p:cNvPr>
          <p:cNvSpPr>
            <a:spLocks noGrp="1" noChangeArrowheads="1"/>
          </p:cNvSpPr>
          <p:nvPr>
            <p:ph type="sldNum" sz="quarter" idx="12"/>
          </p:nvPr>
        </p:nvSpPr>
        <p:spPr>
          <a:ln/>
        </p:spPr>
        <p:txBody>
          <a:bodyPr/>
          <a:lstStyle>
            <a:lvl1pPr>
              <a:defRPr/>
            </a:lvl1pPr>
          </a:lstStyle>
          <a:p>
            <a:pPr>
              <a:defRPr/>
            </a:pPr>
            <a:fld id="{59BFB60B-77FE-450D-8DFE-5FE9FD58453A}" type="slidenum">
              <a:rPr lang="en-US" altLang="en-US"/>
              <a:pPr>
                <a:defRPr/>
              </a:pPr>
              <a:t>‹#›</a:t>
            </a:fld>
            <a:endParaRPr lang="en-US" altLang="en-US"/>
          </a:p>
        </p:txBody>
      </p:sp>
    </p:spTree>
    <p:extLst>
      <p:ext uri="{BB962C8B-B14F-4D97-AF65-F5344CB8AC3E}">
        <p14:creationId xmlns:p14="http://schemas.microsoft.com/office/powerpoint/2010/main" val="610564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2B268D2-845D-456F-9571-210B08BD0DC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C4D0AF6-CB1B-4D30-9193-A037D7698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786B112-4832-4FC0-8D51-61DAE8744900}"/>
              </a:ext>
            </a:extLst>
          </p:cNvPr>
          <p:cNvSpPr>
            <a:spLocks noGrp="1" noChangeArrowheads="1"/>
          </p:cNvSpPr>
          <p:nvPr>
            <p:ph type="sldNum" sz="quarter" idx="12"/>
          </p:nvPr>
        </p:nvSpPr>
        <p:spPr>
          <a:ln/>
        </p:spPr>
        <p:txBody>
          <a:bodyPr/>
          <a:lstStyle>
            <a:lvl1pPr>
              <a:defRPr/>
            </a:lvl1pPr>
          </a:lstStyle>
          <a:p>
            <a:pPr>
              <a:defRPr/>
            </a:pPr>
            <a:fld id="{BE765F1D-251E-41A6-AD96-63782A2936E5}" type="slidenum">
              <a:rPr lang="en-US" altLang="en-US"/>
              <a:pPr>
                <a:defRPr/>
              </a:pPr>
              <a:t>‹#›</a:t>
            </a:fld>
            <a:endParaRPr lang="en-US" altLang="en-US"/>
          </a:p>
        </p:txBody>
      </p:sp>
    </p:spTree>
    <p:extLst>
      <p:ext uri="{BB962C8B-B14F-4D97-AF65-F5344CB8AC3E}">
        <p14:creationId xmlns:p14="http://schemas.microsoft.com/office/powerpoint/2010/main" val="2666305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9F823D-E47C-4354-B9AA-7C27181D49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54BA8E-D77A-428A-86CA-477FCF1112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E8B8D9-01C1-4470-A701-0CAB4E7D6AFB}"/>
              </a:ext>
            </a:extLst>
          </p:cNvPr>
          <p:cNvSpPr>
            <a:spLocks noGrp="1" noChangeArrowheads="1"/>
          </p:cNvSpPr>
          <p:nvPr>
            <p:ph type="sldNum" sz="quarter" idx="12"/>
          </p:nvPr>
        </p:nvSpPr>
        <p:spPr>
          <a:ln/>
        </p:spPr>
        <p:txBody>
          <a:bodyPr/>
          <a:lstStyle>
            <a:lvl1pPr>
              <a:defRPr/>
            </a:lvl1pPr>
          </a:lstStyle>
          <a:p>
            <a:pPr>
              <a:defRPr/>
            </a:pPr>
            <a:fld id="{93A51C9C-35A6-4698-83B9-04EA16F60FBE}" type="slidenum">
              <a:rPr lang="en-US" altLang="en-US"/>
              <a:pPr>
                <a:defRPr/>
              </a:pPr>
              <a:t>‹#›</a:t>
            </a:fld>
            <a:endParaRPr lang="en-US" altLang="en-US"/>
          </a:p>
        </p:txBody>
      </p:sp>
    </p:spTree>
    <p:extLst>
      <p:ext uri="{BB962C8B-B14F-4D97-AF65-F5344CB8AC3E}">
        <p14:creationId xmlns:p14="http://schemas.microsoft.com/office/powerpoint/2010/main" val="3206079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6A3E60A-EB7B-44AA-9B03-B48DBB3DA0B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EB3E3B9-ED4F-4F6C-B3B8-3B20EDBB3F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E533C4A-F5C3-4CE8-B1C7-3531566F9DCA}"/>
              </a:ext>
            </a:extLst>
          </p:cNvPr>
          <p:cNvSpPr>
            <a:spLocks noGrp="1" noChangeArrowheads="1"/>
          </p:cNvSpPr>
          <p:nvPr>
            <p:ph type="sldNum" sz="quarter" idx="12"/>
          </p:nvPr>
        </p:nvSpPr>
        <p:spPr>
          <a:ln/>
        </p:spPr>
        <p:txBody>
          <a:bodyPr/>
          <a:lstStyle>
            <a:lvl1pPr>
              <a:defRPr/>
            </a:lvl1pPr>
          </a:lstStyle>
          <a:p>
            <a:pPr>
              <a:defRPr/>
            </a:pPr>
            <a:fld id="{004B2124-C7B5-4B5C-8A1F-1CC335FE9E02}" type="slidenum">
              <a:rPr lang="en-US" altLang="en-US"/>
              <a:pPr>
                <a:defRPr/>
              </a:pPr>
              <a:t>‹#›</a:t>
            </a:fld>
            <a:endParaRPr lang="en-US" altLang="en-US"/>
          </a:p>
        </p:txBody>
      </p:sp>
    </p:spTree>
    <p:extLst>
      <p:ext uri="{BB962C8B-B14F-4D97-AF65-F5344CB8AC3E}">
        <p14:creationId xmlns:p14="http://schemas.microsoft.com/office/powerpoint/2010/main" val="329180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A9691B6-C084-4680-A148-5C549A19B0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E2FBEFA-6A33-49AC-B5CE-DACB409FA1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05E77-2DFD-4D70-8765-3C9E234630CD}"/>
              </a:ext>
            </a:extLst>
          </p:cNvPr>
          <p:cNvSpPr>
            <a:spLocks noGrp="1" noChangeArrowheads="1"/>
          </p:cNvSpPr>
          <p:nvPr>
            <p:ph type="sldNum" sz="quarter" idx="12"/>
          </p:nvPr>
        </p:nvSpPr>
        <p:spPr>
          <a:ln/>
        </p:spPr>
        <p:txBody>
          <a:bodyPr/>
          <a:lstStyle>
            <a:lvl1pPr>
              <a:defRPr/>
            </a:lvl1pPr>
          </a:lstStyle>
          <a:p>
            <a:pPr>
              <a:defRPr/>
            </a:pPr>
            <a:fld id="{96CCE163-9068-4B76-A2D1-78027E7DBF31}" type="slidenum">
              <a:rPr lang="en-US" altLang="en-US"/>
              <a:pPr>
                <a:defRPr/>
              </a:pPr>
              <a:t>‹#›</a:t>
            </a:fld>
            <a:endParaRPr lang="en-US" altLang="en-US"/>
          </a:p>
        </p:txBody>
      </p:sp>
    </p:spTree>
    <p:extLst>
      <p:ext uri="{BB962C8B-B14F-4D97-AF65-F5344CB8AC3E}">
        <p14:creationId xmlns:p14="http://schemas.microsoft.com/office/powerpoint/2010/main" val="194395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599F0A-72E6-48C4-A54A-609EC78D57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CB06E9-CAEE-4031-848D-7A42BF8193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E367CE-577B-4FDC-9CE6-EB339B605BF9}"/>
              </a:ext>
            </a:extLst>
          </p:cNvPr>
          <p:cNvSpPr>
            <a:spLocks noGrp="1" noChangeArrowheads="1"/>
          </p:cNvSpPr>
          <p:nvPr>
            <p:ph type="sldNum" sz="quarter" idx="12"/>
          </p:nvPr>
        </p:nvSpPr>
        <p:spPr>
          <a:ln/>
        </p:spPr>
        <p:txBody>
          <a:bodyPr/>
          <a:lstStyle>
            <a:lvl1pPr>
              <a:defRPr/>
            </a:lvl1pPr>
          </a:lstStyle>
          <a:p>
            <a:pPr>
              <a:defRPr/>
            </a:pPr>
            <a:fld id="{5AA06897-CC1B-43EE-805B-B53CB44B947A}" type="slidenum">
              <a:rPr lang="en-US" altLang="en-US"/>
              <a:pPr>
                <a:defRPr/>
              </a:pPr>
              <a:t>‹#›</a:t>
            </a:fld>
            <a:endParaRPr lang="en-US" altLang="en-US"/>
          </a:p>
        </p:txBody>
      </p:sp>
    </p:spTree>
    <p:extLst>
      <p:ext uri="{BB962C8B-B14F-4D97-AF65-F5344CB8AC3E}">
        <p14:creationId xmlns:p14="http://schemas.microsoft.com/office/powerpoint/2010/main" val="217930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97E5B72-3588-40F4-8E4F-4BC7A8AE42C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D58806-B1E7-4A64-92F4-8EAD5BEBFE3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0EA27C3-0D40-495E-BEBC-5D536E9BA94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sz="1400">
                <a:latin typeface="Arial" charset="0"/>
                <a:ea typeface="ＭＳ Ｐゴシック" pitchFamily="1" charset="-128"/>
              </a:defRPr>
            </a:lvl1pPr>
          </a:lstStyle>
          <a:p>
            <a:pPr>
              <a:defRPr/>
            </a:pPr>
            <a:endParaRPr lang="en-US"/>
          </a:p>
        </p:txBody>
      </p:sp>
      <p:sp>
        <p:nvSpPr>
          <p:cNvPr id="1029" name="Rectangle 5">
            <a:extLst>
              <a:ext uri="{FF2B5EF4-FFF2-40B4-BE49-F238E27FC236}">
                <a16:creationId xmlns:a16="http://schemas.microsoft.com/office/drawing/2014/main" id="{0A076F32-4C5F-45C3-A5AE-948721B2BE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sz="1400">
                <a:latin typeface="Arial" charset="0"/>
                <a:ea typeface="ＭＳ Ｐゴシック" pitchFamily="1" charset="-128"/>
              </a:defRPr>
            </a:lvl1pPr>
          </a:lstStyle>
          <a:p>
            <a:pPr>
              <a:defRPr/>
            </a:pPr>
            <a:endParaRPr lang="en-US"/>
          </a:p>
        </p:txBody>
      </p:sp>
      <p:sp>
        <p:nvSpPr>
          <p:cNvPr id="1030" name="Rectangle 6">
            <a:extLst>
              <a:ext uri="{FF2B5EF4-FFF2-40B4-BE49-F238E27FC236}">
                <a16:creationId xmlns:a16="http://schemas.microsoft.com/office/drawing/2014/main" id="{61B751FE-D65B-495C-B0F2-D712AA79D2F9}"/>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5DA5A15-97B6-484B-97BB-F9E42936FD6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5">
            <a:extLst>
              <a:ext uri="{FF2B5EF4-FFF2-40B4-BE49-F238E27FC236}">
                <a16:creationId xmlns:a16="http://schemas.microsoft.com/office/drawing/2014/main" id="{DD866ABA-7742-455F-8EB1-13DA7EFCC297}"/>
              </a:ext>
            </a:extLst>
          </p:cNvPr>
          <p:cNvSpPr>
            <a:spLocks noChangeArrowheads="1"/>
          </p:cNvSpPr>
          <p:nvPr/>
        </p:nvSpPr>
        <p:spPr bwMode="auto">
          <a:xfrm>
            <a:off x="381000" y="2895600"/>
            <a:ext cx="7543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1">
                <a:solidFill>
                  <a:schemeClr val="bg1"/>
                </a:solidFill>
              </a:rPr>
              <a:t>2024 Engines</a:t>
            </a:r>
            <a:br>
              <a:rPr lang="en-US" altLang="en-US" sz="4400" b="1">
                <a:solidFill>
                  <a:schemeClr val="bg1"/>
                </a:solidFill>
              </a:rPr>
            </a:br>
            <a:endParaRPr lang="en-US" altLang="en-US" sz="1500" b="1">
              <a:solidFill>
                <a:schemeClr val="bg1"/>
              </a:solidFill>
            </a:endParaRPr>
          </a:p>
          <a:p>
            <a:pPr eaLnBrk="1" hangingPunct="1">
              <a:spcBef>
                <a:spcPct val="0"/>
              </a:spcBef>
              <a:buFontTx/>
              <a:buNone/>
            </a:pPr>
            <a:endParaRPr lang="en-US" altLang="en-US" sz="1500" b="1">
              <a:solidFill>
                <a:schemeClr val="bg1"/>
              </a:solidFill>
            </a:endParaRPr>
          </a:p>
          <a:p>
            <a:pPr eaLnBrk="1" hangingPunct="1">
              <a:spcBef>
                <a:spcPct val="0"/>
              </a:spcBef>
              <a:buFontTx/>
              <a:buNone/>
            </a:pPr>
            <a:endParaRPr lang="en-US" altLang="en-US" sz="1500" b="1">
              <a:solidFill>
                <a:schemeClr val="bg1"/>
              </a:solidFill>
            </a:endParaRPr>
          </a:p>
          <a:p>
            <a:pPr eaLnBrk="1" hangingPunct="1">
              <a:spcBef>
                <a:spcPct val="0"/>
              </a:spcBef>
              <a:buFontTx/>
              <a:buNone/>
            </a:pPr>
            <a:endParaRPr lang="en-US" altLang="en-US" sz="1500" b="1">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027C06D4-F119-47A7-A35A-85160ADC97EB}"/>
              </a:ext>
            </a:extLst>
          </p:cNvPr>
          <p:cNvSpPr>
            <a:spLocks noGrp="1" noChangeArrowheads="1"/>
          </p:cNvSpPr>
          <p:nvPr>
            <p:ph type="title"/>
          </p:nvPr>
        </p:nvSpPr>
        <p:spPr>
          <a:xfrm>
            <a:off x="1217613" y="304800"/>
            <a:ext cx="6577012" cy="1143000"/>
          </a:xfrm>
        </p:spPr>
        <p:txBody>
          <a:bodyPr/>
          <a:lstStyle/>
          <a:p>
            <a:pPr eaLnBrk="1" hangingPunct="1"/>
            <a:r>
              <a:rPr lang="en-US" altLang="en-US"/>
              <a:t>How Much DEF Will I Use? </a:t>
            </a:r>
          </a:p>
        </p:txBody>
      </p:sp>
      <p:sp>
        <p:nvSpPr>
          <p:cNvPr id="21507" name="Rectangle 3">
            <a:extLst>
              <a:ext uri="{FF2B5EF4-FFF2-40B4-BE49-F238E27FC236}">
                <a16:creationId xmlns:a16="http://schemas.microsoft.com/office/drawing/2014/main" id="{13DA5532-A040-4B7F-A65E-392721390093}"/>
              </a:ext>
            </a:extLst>
          </p:cNvPr>
          <p:cNvSpPr>
            <a:spLocks noGrp="1" noChangeArrowheads="1"/>
          </p:cNvSpPr>
          <p:nvPr>
            <p:ph type="body" idx="1"/>
          </p:nvPr>
        </p:nvSpPr>
        <p:spPr>
          <a:xfrm>
            <a:off x="914400" y="1524000"/>
            <a:ext cx="7315200" cy="3962400"/>
          </a:xfrm>
        </p:spPr>
        <p:txBody>
          <a:bodyPr/>
          <a:lstStyle/>
          <a:p>
            <a:pPr algn="ctr" eaLnBrk="1" hangingPunct="1">
              <a:buFontTx/>
              <a:buNone/>
            </a:pPr>
            <a:r>
              <a:rPr lang="en-US" altLang="en-US"/>
              <a:t>Approximately 2% DEF consumption</a:t>
            </a:r>
          </a:p>
          <a:p>
            <a:pPr algn="ctr" eaLnBrk="1" hangingPunct="1">
              <a:buFontTx/>
              <a:buNone/>
            </a:pPr>
            <a:endParaRPr lang="en-US" altLang="en-US"/>
          </a:p>
        </p:txBody>
      </p:sp>
      <p:pic>
        <p:nvPicPr>
          <p:cNvPr id="21508" name="Picture 4" descr="DEF storage containers from Terra Industries">
            <a:extLst>
              <a:ext uri="{FF2B5EF4-FFF2-40B4-BE49-F238E27FC236}">
                <a16:creationId xmlns:a16="http://schemas.microsoft.com/office/drawing/2014/main" id="{C76569F7-06AB-4889-BA9E-53B326812A4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343400" y="2743200"/>
            <a:ext cx="3886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37FC1CDF-E134-4F04-9A13-F698637B4F90}"/>
              </a:ext>
            </a:extLst>
          </p:cNvPr>
          <p:cNvGrpSpPr>
            <a:grpSpLocks/>
          </p:cNvGrpSpPr>
          <p:nvPr/>
        </p:nvGrpSpPr>
        <p:grpSpPr bwMode="auto">
          <a:xfrm>
            <a:off x="554038" y="2938463"/>
            <a:ext cx="4402137" cy="2259012"/>
            <a:chOff x="349" y="1899"/>
            <a:chExt cx="2773" cy="1423"/>
          </a:xfrm>
        </p:grpSpPr>
        <p:sp>
          <p:nvSpPr>
            <p:cNvPr id="21510" name="Oval 6">
              <a:extLst>
                <a:ext uri="{FF2B5EF4-FFF2-40B4-BE49-F238E27FC236}">
                  <a16:creationId xmlns:a16="http://schemas.microsoft.com/office/drawing/2014/main" id="{64D03AAD-53FA-4517-9512-0AD93BEBFD31}"/>
                </a:ext>
              </a:extLst>
            </p:cNvPr>
            <p:cNvSpPr>
              <a:spLocks noChangeArrowheads="1"/>
            </p:cNvSpPr>
            <p:nvPr/>
          </p:nvSpPr>
          <p:spPr bwMode="auto">
            <a:xfrm rot="-409754">
              <a:off x="349" y="1899"/>
              <a:ext cx="2773" cy="1423"/>
            </a:xfrm>
            <a:prstGeom prst="ellipse">
              <a:avLst/>
            </a:prstGeom>
            <a:solidFill>
              <a:srgbClr val="FF0000"/>
            </a:solidFill>
            <a:ln w="317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21511" name="Text Box 7">
              <a:extLst>
                <a:ext uri="{FF2B5EF4-FFF2-40B4-BE49-F238E27FC236}">
                  <a16:creationId xmlns:a16="http://schemas.microsoft.com/office/drawing/2014/main" id="{B15B4920-85F9-4D87-9865-3EB322B47385}"/>
                </a:ext>
              </a:extLst>
            </p:cNvPr>
            <p:cNvSpPr txBox="1">
              <a:spLocks noChangeArrowheads="1"/>
            </p:cNvSpPr>
            <p:nvPr/>
          </p:nvSpPr>
          <p:spPr bwMode="auto">
            <a:xfrm rot="-345185">
              <a:off x="480" y="2208"/>
              <a:ext cx="2411" cy="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3000" b="1">
                  <a:solidFill>
                    <a:schemeClr val="bg1"/>
                  </a:solidFill>
                  <a:cs typeface="Arial" panose="020B0604020202020204" pitchFamily="34" charset="0"/>
                </a:rPr>
                <a:t>Every 50 gallons of fuel = </a:t>
              </a:r>
            </a:p>
            <a:p>
              <a:pPr algn="ctr" eaLnBrk="1" hangingPunct="1">
                <a:spcBef>
                  <a:spcPct val="0"/>
                </a:spcBef>
                <a:buFontTx/>
                <a:buNone/>
              </a:pPr>
              <a:r>
                <a:rPr lang="en-US" altLang="en-US" sz="3000" b="1">
                  <a:solidFill>
                    <a:schemeClr val="bg1"/>
                  </a:solidFill>
                  <a:cs typeface="Arial" panose="020B0604020202020204" pitchFamily="34" charset="0"/>
                </a:rPr>
                <a:t>1 gallon of DEF</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0039C77-0886-4C42-8113-EDD6D416427B}"/>
              </a:ext>
            </a:extLst>
          </p:cNvPr>
          <p:cNvSpPr>
            <a:spLocks noChangeArrowheads="1"/>
          </p:cNvSpPr>
          <p:nvPr/>
        </p:nvSpPr>
        <p:spPr bwMode="auto">
          <a:xfrm>
            <a:off x="152400" y="3962400"/>
            <a:ext cx="754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1">
                <a:solidFill>
                  <a:schemeClr val="bg1"/>
                </a:solidFill>
              </a:rPr>
              <a:t>CUMMINS</a:t>
            </a:r>
            <a:endParaRPr lang="en-US" altLang="en-US" sz="1500" b="1">
              <a:solidFill>
                <a:schemeClr val="bg1"/>
              </a:solidFill>
            </a:endParaRPr>
          </a:p>
        </p:txBody>
      </p:sp>
      <p:pic>
        <p:nvPicPr>
          <p:cNvPr id="23555" name="Picture 3" descr="corp">
            <a:extLst>
              <a:ext uri="{FF2B5EF4-FFF2-40B4-BE49-F238E27FC236}">
                <a16:creationId xmlns:a16="http://schemas.microsoft.com/office/drawing/2014/main" id="{9D833DF1-D5FE-4D26-944C-55A4D5CF0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2819400" cy="21145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6517D61-F172-4944-B021-520BC21F1C07}"/>
              </a:ext>
            </a:extLst>
          </p:cNvPr>
          <p:cNvSpPr>
            <a:spLocks noGrp="1" noChangeArrowheads="1"/>
          </p:cNvSpPr>
          <p:nvPr>
            <p:ph type="title"/>
          </p:nvPr>
        </p:nvSpPr>
        <p:spPr>
          <a:xfrm>
            <a:off x="609600" y="304800"/>
            <a:ext cx="3986213" cy="762000"/>
          </a:xfrm>
        </p:spPr>
        <p:txBody>
          <a:bodyPr/>
          <a:lstStyle/>
          <a:p>
            <a:pPr eaLnBrk="1" hangingPunct="1"/>
            <a:r>
              <a:rPr lang="en-US" altLang="en-US" b="1"/>
              <a:t> Cummins X12</a:t>
            </a:r>
          </a:p>
        </p:txBody>
      </p:sp>
      <p:sp>
        <p:nvSpPr>
          <p:cNvPr id="25603" name="Rectangle 3">
            <a:extLst>
              <a:ext uri="{FF2B5EF4-FFF2-40B4-BE49-F238E27FC236}">
                <a16:creationId xmlns:a16="http://schemas.microsoft.com/office/drawing/2014/main" id="{26BE7543-76E9-4A8E-8A56-93133D8ACE3D}"/>
              </a:ext>
            </a:extLst>
          </p:cNvPr>
          <p:cNvSpPr>
            <a:spLocks noGrp="1" noChangeArrowheads="1"/>
          </p:cNvSpPr>
          <p:nvPr>
            <p:ph type="body" idx="1"/>
          </p:nvPr>
        </p:nvSpPr>
        <p:spPr>
          <a:xfrm>
            <a:off x="609600" y="1828800"/>
            <a:ext cx="8077200" cy="4419600"/>
          </a:xfrm>
          <a:noFill/>
        </p:spPr>
        <p:txBody>
          <a:bodyPr lIns="0" tIns="0" rIns="0" bIns="0"/>
          <a:lstStyle/>
          <a:p>
            <a:pPr marL="280988" indent="-280988" eaLnBrk="1" hangingPunct="1">
              <a:lnSpc>
                <a:spcPct val="85000"/>
              </a:lnSpc>
              <a:spcBef>
                <a:spcPct val="45000"/>
              </a:spcBef>
            </a:pPr>
            <a:r>
              <a:rPr lang="en-US" altLang="en-US" sz="2600"/>
              <a:t>Increased Power Density</a:t>
            </a:r>
          </a:p>
          <a:p>
            <a:pPr marL="566738" lvl="1" indent="-171450" eaLnBrk="1" hangingPunct="1">
              <a:lnSpc>
                <a:spcPct val="85000"/>
              </a:lnSpc>
              <a:spcBef>
                <a:spcPct val="45000"/>
              </a:spcBef>
            </a:pPr>
            <a:r>
              <a:rPr lang="en-US" altLang="en-US" sz="2200"/>
              <a:t>500 HP   1700 ft-lb Torque</a:t>
            </a:r>
          </a:p>
          <a:p>
            <a:pPr marL="280988" indent="-280988" eaLnBrk="1" hangingPunct="1">
              <a:lnSpc>
                <a:spcPct val="85000"/>
              </a:lnSpc>
              <a:spcBef>
                <a:spcPct val="45000"/>
              </a:spcBef>
            </a:pPr>
            <a:r>
              <a:rPr lang="en-US" altLang="en-US" sz="2600"/>
              <a:t>Heavy Duty Design</a:t>
            </a:r>
          </a:p>
          <a:p>
            <a:pPr marL="566738" lvl="1" indent="-171450" eaLnBrk="1" hangingPunct="1">
              <a:lnSpc>
                <a:spcPct val="85000"/>
              </a:lnSpc>
              <a:spcBef>
                <a:spcPct val="45000"/>
              </a:spcBef>
            </a:pPr>
            <a:r>
              <a:rPr lang="en-US" altLang="en-US" sz="1900"/>
              <a:t>Replaceable Liners</a:t>
            </a:r>
          </a:p>
          <a:p>
            <a:pPr marL="280988" indent="-280988" eaLnBrk="1" hangingPunct="1">
              <a:lnSpc>
                <a:spcPct val="85000"/>
              </a:lnSpc>
              <a:spcBef>
                <a:spcPct val="45000"/>
              </a:spcBef>
            </a:pPr>
            <a:r>
              <a:rPr lang="en-US" altLang="en-US" sz="2600"/>
              <a:t>Advanced VG Turbocharger</a:t>
            </a:r>
          </a:p>
          <a:p>
            <a:pPr marL="280988" indent="-280988" eaLnBrk="1" hangingPunct="1">
              <a:lnSpc>
                <a:spcPct val="85000"/>
              </a:lnSpc>
              <a:spcBef>
                <a:spcPct val="45000"/>
              </a:spcBef>
            </a:pPr>
            <a:r>
              <a:rPr lang="en-US" altLang="en-US" sz="2600"/>
              <a:t>Selective Catalytic Reduction Aftertreatment System </a:t>
            </a:r>
          </a:p>
          <a:p>
            <a:pPr marL="280988" indent="-280988" eaLnBrk="1" hangingPunct="1">
              <a:lnSpc>
                <a:spcPct val="85000"/>
              </a:lnSpc>
              <a:spcBef>
                <a:spcPct val="45000"/>
              </a:spcBef>
            </a:pPr>
            <a:r>
              <a:rPr lang="en-US" altLang="en-US" sz="2600"/>
              <a:t>Improved Reliability</a:t>
            </a:r>
          </a:p>
        </p:txBody>
      </p:sp>
      <p:pic>
        <p:nvPicPr>
          <p:cNvPr id="25604" name="Picture 1">
            <a:extLst>
              <a:ext uri="{FF2B5EF4-FFF2-40B4-BE49-F238E27FC236}">
                <a16:creationId xmlns:a16="http://schemas.microsoft.com/office/drawing/2014/main" id="{22633153-C7B0-4BFA-AADF-9D79F01CA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33" t="16695" r="20000" b="5594"/>
          <a:stretch>
            <a:fillRect/>
          </a:stretch>
        </p:blipFill>
        <p:spPr bwMode="auto">
          <a:xfrm>
            <a:off x="4635500" y="609600"/>
            <a:ext cx="4524375"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03E7B75-432E-4363-93FC-B45DE92EFED7}"/>
              </a:ext>
            </a:extLst>
          </p:cNvPr>
          <p:cNvSpPr>
            <a:spLocks noChangeArrowheads="1"/>
          </p:cNvSpPr>
          <p:nvPr/>
        </p:nvSpPr>
        <p:spPr bwMode="auto">
          <a:xfrm>
            <a:off x="1779588" y="381000"/>
            <a:ext cx="585152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6400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000" b="1">
                <a:solidFill>
                  <a:schemeClr val="tx2"/>
                </a:solidFill>
              </a:rPr>
              <a:t>SCR Vehicle Impact </a:t>
            </a:r>
            <a:r>
              <a:rPr lang="en-US" altLang="en-US" sz="3600" b="1">
                <a:solidFill>
                  <a:schemeClr val="tx2"/>
                </a:solidFill>
              </a:rPr>
              <a:t>Custom Chassis</a:t>
            </a:r>
          </a:p>
        </p:txBody>
      </p:sp>
      <p:sp>
        <p:nvSpPr>
          <p:cNvPr id="27651" name="Slide Number Placeholder 3">
            <a:extLst>
              <a:ext uri="{FF2B5EF4-FFF2-40B4-BE49-F238E27FC236}">
                <a16:creationId xmlns:a16="http://schemas.microsoft.com/office/drawing/2014/main" id="{B6A92D5C-CD1B-4198-BC72-0BB570AA7A4E}"/>
              </a:ext>
            </a:extLst>
          </p:cNvPr>
          <p:cNvSpPr txBox="1">
            <a:spLocks noGrp="1"/>
          </p:cNvSpPr>
          <p:nvPr/>
        </p:nvSpPr>
        <p:spPr bwMode="auto">
          <a:xfrm>
            <a:off x="6953250" y="6705600"/>
            <a:ext cx="17954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lnSpc>
                <a:spcPct val="90000"/>
              </a:lnSpc>
              <a:spcBef>
                <a:spcPct val="0"/>
              </a:spcBef>
              <a:spcAft>
                <a:spcPct val="50000"/>
              </a:spcAft>
              <a:buFontTx/>
              <a:buNone/>
            </a:pPr>
            <a:fld id="{2C1A7AC4-29C6-4F1B-9735-14318EBD57A4}" type="slidenum">
              <a:rPr lang="en-US" altLang="en-US" sz="900">
                <a:latin typeface="CorpoS"/>
              </a:rPr>
              <a:pPr algn="r">
                <a:lnSpc>
                  <a:spcPct val="90000"/>
                </a:lnSpc>
                <a:spcBef>
                  <a:spcPct val="0"/>
                </a:spcBef>
                <a:spcAft>
                  <a:spcPct val="50000"/>
                </a:spcAft>
                <a:buFontTx/>
                <a:buNone/>
              </a:pPr>
              <a:t>13</a:t>
            </a:fld>
            <a:endParaRPr lang="en-US" altLang="en-US" sz="900">
              <a:latin typeface="CorpoS"/>
            </a:endParaRPr>
          </a:p>
        </p:txBody>
      </p:sp>
      <p:sp>
        <p:nvSpPr>
          <p:cNvPr id="27652" name="TextBox 1">
            <a:extLst>
              <a:ext uri="{FF2B5EF4-FFF2-40B4-BE49-F238E27FC236}">
                <a16:creationId xmlns:a16="http://schemas.microsoft.com/office/drawing/2014/main" id="{F0064EF2-68E5-43C4-BCB5-FAEF3D683FD2}"/>
              </a:ext>
            </a:extLst>
          </p:cNvPr>
          <p:cNvSpPr txBox="1">
            <a:spLocks noChangeArrowheads="1"/>
          </p:cNvSpPr>
          <p:nvPr/>
        </p:nvSpPr>
        <p:spPr bwMode="auto">
          <a:xfrm>
            <a:off x="550863" y="520700"/>
            <a:ext cx="12652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buFontTx/>
              <a:buNone/>
            </a:pPr>
            <a:r>
              <a:rPr lang="en-US" altLang="en-US" sz="2800"/>
              <a:t>65 gal.</a:t>
            </a:r>
          </a:p>
          <a:p>
            <a:pPr eaLnBrk="1" hangingPunct="1">
              <a:lnSpc>
                <a:spcPct val="80000"/>
              </a:lnSpc>
              <a:buFontTx/>
              <a:buNone/>
            </a:pPr>
            <a:r>
              <a:rPr lang="en-US" altLang="en-US" sz="2800"/>
              <a:t>Diesel</a:t>
            </a:r>
          </a:p>
          <a:p>
            <a:pPr eaLnBrk="1" hangingPunct="1">
              <a:lnSpc>
                <a:spcPct val="80000"/>
              </a:lnSpc>
              <a:buFontTx/>
              <a:buNone/>
            </a:pPr>
            <a:r>
              <a:rPr lang="en-US" altLang="en-US" sz="2800"/>
              <a:t>Fuel</a:t>
            </a:r>
          </a:p>
        </p:txBody>
      </p:sp>
      <p:sp>
        <p:nvSpPr>
          <p:cNvPr id="27653" name="TextBox 2">
            <a:extLst>
              <a:ext uri="{FF2B5EF4-FFF2-40B4-BE49-F238E27FC236}">
                <a16:creationId xmlns:a16="http://schemas.microsoft.com/office/drawing/2014/main" id="{A0D61BFF-D594-4722-908F-85AD41702799}"/>
              </a:ext>
            </a:extLst>
          </p:cNvPr>
          <p:cNvSpPr txBox="1">
            <a:spLocks noChangeArrowheads="1"/>
          </p:cNvSpPr>
          <p:nvPr/>
        </p:nvSpPr>
        <p:spPr bwMode="auto">
          <a:xfrm>
            <a:off x="7631113" y="992188"/>
            <a:ext cx="13652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buFontTx/>
              <a:buNone/>
            </a:pPr>
            <a:r>
              <a:rPr lang="en-US" altLang="en-US" sz="2800"/>
              <a:t>4.5 gal.</a:t>
            </a:r>
          </a:p>
          <a:p>
            <a:pPr eaLnBrk="1" hangingPunct="1">
              <a:lnSpc>
                <a:spcPct val="80000"/>
              </a:lnSpc>
              <a:buFontTx/>
              <a:buNone/>
            </a:pPr>
            <a:r>
              <a:rPr lang="en-US" altLang="en-US" sz="2800"/>
              <a:t>DEF</a:t>
            </a:r>
          </a:p>
        </p:txBody>
      </p:sp>
      <p:pic>
        <p:nvPicPr>
          <p:cNvPr id="27654" name="Picture 1">
            <a:extLst>
              <a:ext uri="{FF2B5EF4-FFF2-40B4-BE49-F238E27FC236}">
                <a16:creationId xmlns:a16="http://schemas.microsoft.com/office/drawing/2014/main" id="{69458234-A4C7-45DE-9541-14001AE3CBB2}"/>
              </a:ext>
            </a:extLst>
          </p:cNvPr>
          <p:cNvPicPr>
            <a:picLocks noChangeAspect="1"/>
          </p:cNvPicPr>
          <p:nvPr/>
        </p:nvPicPr>
        <p:blipFill>
          <a:blip r:embed="rId3">
            <a:extLst>
              <a:ext uri="{28A0092B-C50C-407E-A947-70E740481C1C}">
                <a14:useLocalDpi xmlns:a14="http://schemas.microsoft.com/office/drawing/2010/main" val="0"/>
              </a:ext>
            </a:extLst>
          </a:blip>
          <a:srcRect l="33844" t="8612" r="15582" b="15216"/>
          <a:stretch>
            <a:fillRect/>
          </a:stretch>
        </p:blipFill>
        <p:spPr bwMode="auto">
          <a:xfrm>
            <a:off x="604838" y="1797050"/>
            <a:ext cx="32575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
            <a:extLst>
              <a:ext uri="{FF2B5EF4-FFF2-40B4-BE49-F238E27FC236}">
                <a16:creationId xmlns:a16="http://schemas.microsoft.com/office/drawing/2014/main" id="{EC5167CC-77B7-414D-B443-0D2DF1545C11}"/>
              </a:ext>
            </a:extLst>
          </p:cNvPr>
          <p:cNvPicPr>
            <a:picLocks noChangeAspect="1"/>
          </p:cNvPicPr>
          <p:nvPr/>
        </p:nvPicPr>
        <p:blipFill>
          <a:blip r:embed="rId4">
            <a:extLst>
              <a:ext uri="{28A0092B-C50C-407E-A947-70E740481C1C}">
                <a14:useLocalDpi xmlns:a14="http://schemas.microsoft.com/office/drawing/2010/main" val="0"/>
              </a:ext>
            </a:extLst>
          </a:blip>
          <a:srcRect l="25555" t="10986" r="26945" b="20865"/>
          <a:stretch>
            <a:fillRect/>
          </a:stretch>
        </p:blipFill>
        <p:spPr bwMode="auto">
          <a:xfrm>
            <a:off x="4449763" y="1797050"/>
            <a:ext cx="32575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a:extLst>
              <a:ext uri="{FF2B5EF4-FFF2-40B4-BE49-F238E27FC236}">
                <a16:creationId xmlns:a16="http://schemas.microsoft.com/office/drawing/2014/main" id="{728804FE-1E03-4B6F-8B34-82B67B39EAB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E516703-BCCD-4D07-AEA7-81930BEEB250}" type="slidenum">
              <a:rPr lang="en-US" altLang="en-US" sz="1400" smtClean="0"/>
              <a:pPr>
                <a:spcBef>
                  <a:spcPct val="0"/>
                </a:spcBef>
                <a:buFontTx/>
                <a:buNone/>
              </a:pPr>
              <a:t>14</a:t>
            </a:fld>
            <a:endParaRPr lang="en-US" altLang="en-US" sz="1400"/>
          </a:p>
        </p:txBody>
      </p:sp>
      <p:sp>
        <p:nvSpPr>
          <p:cNvPr id="29699" name="Rectangle 8">
            <a:extLst>
              <a:ext uri="{FF2B5EF4-FFF2-40B4-BE49-F238E27FC236}">
                <a16:creationId xmlns:a16="http://schemas.microsoft.com/office/drawing/2014/main" id="{266A7D2C-9246-4A93-B0A3-FB87D2B40148}"/>
              </a:ext>
            </a:extLst>
          </p:cNvPr>
          <p:cNvSpPr>
            <a:spLocks noGrp="1" noChangeArrowheads="1"/>
          </p:cNvSpPr>
          <p:nvPr>
            <p:ph type="title"/>
          </p:nvPr>
        </p:nvSpPr>
        <p:spPr>
          <a:xfrm>
            <a:off x="533400" y="0"/>
            <a:ext cx="8229600" cy="1371600"/>
          </a:xfrm>
        </p:spPr>
        <p:txBody>
          <a:bodyPr/>
          <a:lstStyle/>
          <a:p>
            <a:pPr eaLnBrk="1" hangingPunct="1"/>
            <a:r>
              <a:rPr lang="en-US" altLang="en-US" b="1"/>
              <a:t>Cab Controls</a:t>
            </a:r>
            <a:br>
              <a:rPr lang="en-US" altLang="en-US"/>
            </a:br>
            <a:r>
              <a:rPr lang="en-US" altLang="en-US" sz="3600" i="1" u="sng"/>
              <a:t>Gauges and Warning Lamps</a:t>
            </a:r>
          </a:p>
        </p:txBody>
      </p:sp>
      <p:sp>
        <p:nvSpPr>
          <p:cNvPr id="29700" name="Text Box 17">
            <a:extLst>
              <a:ext uri="{FF2B5EF4-FFF2-40B4-BE49-F238E27FC236}">
                <a16:creationId xmlns:a16="http://schemas.microsoft.com/office/drawing/2014/main" id="{2F70858F-7E54-48FC-AC5C-9FBD4C119D84}"/>
              </a:ext>
            </a:extLst>
          </p:cNvPr>
          <p:cNvSpPr txBox="1">
            <a:spLocks noChangeArrowheads="1"/>
          </p:cNvSpPr>
          <p:nvPr/>
        </p:nvSpPr>
        <p:spPr bwMode="auto">
          <a:xfrm>
            <a:off x="457200" y="41910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i="1" u="sng"/>
              <a:t>Rear Air pressure</a:t>
            </a:r>
          </a:p>
        </p:txBody>
      </p:sp>
      <p:sp>
        <p:nvSpPr>
          <p:cNvPr id="29701" name="Text Box 18">
            <a:extLst>
              <a:ext uri="{FF2B5EF4-FFF2-40B4-BE49-F238E27FC236}">
                <a16:creationId xmlns:a16="http://schemas.microsoft.com/office/drawing/2014/main" id="{DC669A2D-E4FF-44B2-826A-5F1209FD254D}"/>
              </a:ext>
            </a:extLst>
          </p:cNvPr>
          <p:cNvSpPr txBox="1">
            <a:spLocks noChangeArrowheads="1"/>
          </p:cNvSpPr>
          <p:nvPr/>
        </p:nvSpPr>
        <p:spPr bwMode="auto">
          <a:xfrm>
            <a:off x="457200" y="48768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i="1" u="sng"/>
              <a:t>Voltage</a:t>
            </a:r>
          </a:p>
        </p:txBody>
      </p:sp>
      <p:sp>
        <p:nvSpPr>
          <p:cNvPr id="29702" name="Text Box 34">
            <a:extLst>
              <a:ext uri="{FF2B5EF4-FFF2-40B4-BE49-F238E27FC236}">
                <a16:creationId xmlns:a16="http://schemas.microsoft.com/office/drawing/2014/main" id="{50B41A0A-C1AF-4E44-BDC4-F95C5CB1CA21}"/>
              </a:ext>
            </a:extLst>
          </p:cNvPr>
          <p:cNvSpPr txBox="1">
            <a:spLocks noChangeArrowheads="1"/>
          </p:cNvSpPr>
          <p:nvPr/>
        </p:nvSpPr>
        <p:spPr bwMode="auto">
          <a:xfrm>
            <a:off x="3124200" y="2049463"/>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Tachometer</a:t>
            </a:r>
          </a:p>
        </p:txBody>
      </p:sp>
      <p:sp>
        <p:nvSpPr>
          <p:cNvPr id="29703" name="Text Box 35">
            <a:extLst>
              <a:ext uri="{FF2B5EF4-FFF2-40B4-BE49-F238E27FC236}">
                <a16:creationId xmlns:a16="http://schemas.microsoft.com/office/drawing/2014/main" id="{EECF7961-DA13-4773-AAFA-17EC26051266}"/>
              </a:ext>
            </a:extLst>
          </p:cNvPr>
          <p:cNvSpPr txBox="1">
            <a:spLocks noChangeArrowheads="1"/>
          </p:cNvSpPr>
          <p:nvPr/>
        </p:nvSpPr>
        <p:spPr bwMode="auto">
          <a:xfrm>
            <a:off x="5105400" y="2133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Speedometer</a:t>
            </a:r>
          </a:p>
        </p:txBody>
      </p:sp>
      <p:sp>
        <p:nvSpPr>
          <p:cNvPr id="29704" name="Line 36">
            <a:extLst>
              <a:ext uri="{FF2B5EF4-FFF2-40B4-BE49-F238E27FC236}">
                <a16:creationId xmlns:a16="http://schemas.microsoft.com/office/drawing/2014/main" id="{C594B86F-A349-4B2A-BE9B-C4AEF3CA7AB7}"/>
              </a:ext>
            </a:extLst>
          </p:cNvPr>
          <p:cNvSpPr>
            <a:spLocks noChangeShapeType="1"/>
          </p:cNvSpPr>
          <p:nvPr/>
        </p:nvSpPr>
        <p:spPr bwMode="auto">
          <a:xfrm>
            <a:off x="3962400" y="2362200"/>
            <a:ext cx="381000" cy="12192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05" name="Line 37">
            <a:extLst>
              <a:ext uri="{FF2B5EF4-FFF2-40B4-BE49-F238E27FC236}">
                <a16:creationId xmlns:a16="http://schemas.microsoft.com/office/drawing/2014/main" id="{D74BED70-E02D-44F1-8B03-95AED34BDC45}"/>
              </a:ext>
            </a:extLst>
          </p:cNvPr>
          <p:cNvSpPr>
            <a:spLocks noChangeShapeType="1"/>
          </p:cNvSpPr>
          <p:nvPr/>
        </p:nvSpPr>
        <p:spPr bwMode="auto">
          <a:xfrm flipH="1">
            <a:off x="5562600" y="2438400"/>
            <a:ext cx="304800" cy="12192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06" name="Line 38">
            <a:extLst>
              <a:ext uri="{FF2B5EF4-FFF2-40B4-BE49-F238E27FC236}">
                <a16:creationId xmlns:a16="http://schemas.microsoft.com/office/drawing/2014/main" id="{0BF8588B-A3BC-4822-B40E-CC4745CEF09E}"/>
              </a:ext>
            </a:extLst>
          </p:cNvPr>
          <p:cNvSpPr>
            <a:spLocks noChangeShapeType="1"/>
          </p:cNvSpPr>
          <p:nvPr/>
        </p:nvSpPr>
        <p:spPr bwMode="auto">
          <a:xfrm>
            <a:off x="1524000" y="5105400"/>
            <a:ext cx="19812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07" name="Text Box 39">
            <a:extLst>
              <a:ext uri="{FF2B5EF4-FFF2-40B4-BE49-F238E27FC236}">
                <a16:creationId xmlns:a16="http://schemas.microsoft.com/office/drawing/2014/main" id="{B0EC47B4-1DEA-4231-A540-7BC7434A26BE}"/>
              </a:ext>
            </a:extLst>
          </p:cNvPr>
          <p:cNvSpPr txBox="1">
            <a:spLocks noChangeArrowheads="1"/>
          </p:cNvSpPr>
          <p:nvPr/>
        </p:nvSpPr>
        <p:spPr bwMode="auto">
          <a:xfrm>
            <a:off x="4419600" y="5935663"/>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Fuel</a:t>
            </a:r>
          </a:p>
        </p:txBody>
      </p:sp>
      <p:sp>
        <p:nvSpPr>
          <p:cNvPr id="29708" name="Line 40">
            <a:extLst>
              <a:ext uri="{FF2B5EF4-FFF2-40B4-BE49-F238E27FC236}">
                <a16:creationId xmlns:a16="http://schemas.microsoft.com/office/drawing/2014/main" id="{0D3DA913-6835-41C7-9B05-A098D1A7F96E}"/>
              </a:ext>
            </a:extLst>
          </p:cNvPr>
          <p:cNvSpPr>
            <a:spLocks noChangeShapeType="1"/>
          </p:cNvSpPr>
          <p:nvPr/>
        </p:nvSpPr>
        <p:spPr bwMode="auto">
          <a:xfrm flipV="1">
            <a:off x="4800600" y="4953000"/>
            <a:ext cx="228600" cy="9906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09" name="Text Box 41">
            <a:extLst>
              <a:ext uri="{FF2B5EF4-FFF2-40B4-BE49-F238E27FC236}">
                <a16:creationId xmlns:a16="http://schemas.microsoft.com/office/drawing/2014/main" id="{31A65A82-FDDD-40ED-913D-A1873244960A}"/>
              </a:ext>
            </a:extLst>
          </p:cNvPr>
          <p:cNvSpPr txBox="1">
            <a:spLocks noChangeArrowheads="1"/>
          </p:cNvSpPr>
          <p:nvPr/>
        </p:nvSpPr>
        <p:spPr bwMode="auto">
          <a:xfrm>
            <a:off x="2819400" y="5859463"/>
            <a:ext cx="1600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Oil pressure</a:t>
            </a:r>
          </a:p>
        </p:txBody>
      </p:sp>
      <p:sp>
        <p:nvSpPr>
          <p:cNvPr id="29710" name="Line 42">
            <a:extLst>
              <a:ext uri="{FF2B5EF4-FFF2-40B4-BE49-F238E27FC236}">
                <a16:creationId xmlns:a16="http://schemas.microsoft.com/office/drawing/2014/main" id="{AAB92483-7E8A-4E59-B29B-6C372DB31816}"/>
              </a:ext>
            </a:extLst>
          </p:cNvPr>
          <p:cNvSpPr>
            <a:spLocks noChangeShapeType="1"/>
          </p:cNvSpPr>
          <p:nvPr/>
        </p:nvSpPr>
        <p:spPr bwMode="auto">
          <a:xfrm flipV="1">
            <a:off x="3733800" y="5029200"/>
            <a:ext cx="457200" cy="9144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11" name="Line 44">
            <a:extLst>
              <a:ext uri="{FF2B5EF4-FFF2-40B4-BE49-F238E27FC236}">
                <a16:creationId xmlns:a16="http://schemas.microsoft.com/office/drawing/2014/main" id="{C208E9C9-676A-4683-8BD8-EB5EA3011A9D}"/>
              </a:ext>
            </a:extLst>
          </p:cNvPr>
          <p:cNvSpPr>
            <a:spLocks noChangeShapeType="1"/>
          </p:cNvSpPr>
          <p:nvPr/>
        </p:nvSpPr>
        <p:spPr bwMode="auto">
          <a:xfrm>
            <a:off x="2667000" y="4419600"/>
            <a:ext cx="7620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12" name="Text Box 45">
            <a:extLst>
              <a:ext uri="{FF2B5EF4-FFF2-40B4-BE49-F238E27FC236}">
                <a16:creationId xmlns:a16="http://schemas.microsoft.com/office/drawing/2014/main" id="{140559FE-898B-4556-932E-4DB4657E20B5}"/>
              </a:ext>
            </a:extLst>
          </p:cNvPr>
          <p:cNvSpPr txBox="1">
            <a:spLocks noChangeArrowheads="1"/>
          </p:cNvSpPr>
          <p:nvPr/>
        </p:nvSpPr>
        <p:spPr bwMode="auto">
          <a:xfrm>
            <a:off x="7010400" y="4114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Front Air Pressure</a:t>
            </a:r>
          </a:p>
        </p:txBody>
      </p:sp>
      <p:sp>
        <p:nvSpPr>
          <p:cNvPr id="29713" name="Line 46">
            <a:extLst>
              <a:ext uri="{FF2B5EF4-FFF2-40B4-BE49-F238E27FC236}">
                <a16:creationId xmlns:a16="http://schemas.microsoft.com/office/drawing/2014/main" id="{BF966284-2071-42A9-9277-14DC016934C9}"/>
              </a:ext>
            </a:extLst>
          </p:cNvPr>
          <p:cNvSpPr>
            <a:spLocks noChangeShapeType="1"/>
          </p:cNvSpPr>
          <p:nvPr/>
        </p:nvSpPr>
        <p:spPr bwMode="auto">
          <a:xfrm flipH="1">
            <a:off x="6629400" y="4343400"/>
            <a:ext cx="3810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14" name="Text Box 47">
            <a:extLst>
              <a:ext uri="{FF2B5EF4-FFF2-40B4-BE49-F238E27FC236}">
                <a16:creationId xmlns:a16="http://schemas.microsoft.com/office/drawing/2014/main" id="{8322711D-AB93-4DA7-B6F3-8647D8F3B0DE}"/>
              </a:ext>
            </a:extLst>
          </p:cNvPr>
          <p:cNvSpPr txBox="1">
            <a:spLocks noChangeArrowheads="1"/>
          </p:cNvSpPr>
          <p:nvPr/>
        </p:nvSpPr>
        <p:spPr bwMode="auto">
          <a:xfrm>
            <a:off x="5410200" y="5935663"/>
            <a:ext cx="2743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Coolant Temperature</a:t>
            </a:r>
          </a:p>
        </p:txBody>
      </p:sp>
      <p:sp>
        <p:nvSpPr>
          <p:cNvPr id="29715" name="Line 48">
            <a:extLst>
              <a:ext uri="{FF2B5EF4-FFF2-40B4-BE49-F238E27FC236}">
                <a16:creationId xmlns:a16="http://schemas.microsoft.com/office/drawing/2014/main" id="{161CB283-758A-4ED7-BB64-B9F65331C819}"/>
              </a:ext>
            </a:extLst>
          </p:cNvPr>
          <p:cNvSpPr>
            <a:spLocks noChangeShapeType="1"/>
          </p:cNvSpPr>
          <p:nvPr/>
        </p:nvSpPr>
        <p:spPr bwMode="auto">
          <a:xfrm flipH="1" flipV="1">
            <a:off x="5715000" y="5029200"/>
            <a:ext cx="228600" cy="9144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16" name="Text Box 49">
            <a:extLst>
              <a:ext uri="{FF2B5EF4-FFF2-40B4-BE49-F238E27FC236}">
                <a16:creationId xmlns:a16="http://schemas.microsoft.com/office/drawing/2014/main" id="{90707155-B242-4167-A34C-7BFB065835D5}"/>
              </a:ext>
            </a:extLst>
          </p:cNvPr>
          <p:cNvSpPr txBox="1">
            <a:spLocks noChangeArrowheads="1"/>
          </p:cNvSpPr>
          <p:nvPr/>
        </p:nvSpPr>
        <p:spPr bwMode="auto">
          <a:xfrm>
            <a:off x="7162800" y="4945063"/>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Transmission Oil Temperature</a:t>
            </a:r>
          </a:p>
        </p:txBody>
      </p:sp>
      <p:sp>
        <p:nvSpPr>
          <p:cNvPr id="29717" name="Line 50">
            <a:extLst>
              <a:ext uri="{FF2B5EF4-FFF2-40B4-BE49-F238E27FC236}">
                <a16:creationId xmlns:a16="http://schemas.microsoft.com/office/drawing/2014/main" id="{C61271AA-2F08-4DA0-84C5-4C163817B9CC}"/>
              </a:ext>
            </a:extLst>
          </p:cNvPr>
          <p:cNvSpPr>
            <a:spLocks noChangeShapeType="1"/>
          </p:cNvSpPr>
          <p:nvPr/>
        </p:nvSpPr>
        <p:spPr bwMode="auto">
          <a:xfrm flipH="1" flipV="1">
            <a:off x="6553200" y="5105400"/>
            <a:ext cx="609600" cy="762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9718" name="Text Box 51">
            <a:extLst>
              <a:ext uri="{FF2B5EF4-FFF2-40B4-BE49-F238E27FC236}">
                <a16:creationId xmlns:a16="http://schemas.microsoft.com/office/drawing/2014/main" id="{565DA238-E060-455E-87F5-087520CCDA77}"/>
              </a:ext>
            </a:extLst>
          </p:cNvPr>
          <p:cNvSpPr txBox="1">
            <a:spLocks noChangeArrowheads="1"/>
          </p:cNvSpPr>
          <p:nvPr/>
        </p:nvSpPr>
        <p:spPr bwMode="auto">
          <a:xfrm>
            <a:off x="7315200" y="3505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Display Module</a:t>
            </a:r>
          </a:p>
        </p:txBody>
      </p:sp>
      <p:sp>
        <p:nvSpPr>
          <p:cNvPr id="29719" name="Line 52">
            <a:extLst>
              <a:ext uri="{FF2B5EF4-FFF2-40B4-BE49-F238E27FC236}">
                <a16:creationId xmlns:a16="http://schemas.microsoft.com/office/drawing/2014/main" id="{6289B2F8-1AC2-48F7-939F-5449AE8B40CA}"/>
              </a:ext>
            </a:extLst>
          </p:cNvPr>
          <p:cNvSpPr>
            <a:spLocks noChangeShapeType="1"/>
          </p:cNvSpPr>
          <p:nvPr/>
        </p:nvSpPr>
        <p:spPr bwMode="auto">
          <a:xfrm flipH="1">
            <a:off x="6858000" y="3733800"/>
            <a:ext cx="4572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29720" name="Picture 24" descr="DSCN7964.JPG">
            <a:extLst>
              <a:ext uri="{FF2B5EF4-FFF2-40B4-BE49-F238E27FC236}">
                <a16:creationId xmlns:a16="http://schemas.microsoft.com/office/drawing/2014/main" id="{EF56B345-B383-47F6-AF2E-3C57C6318C81}"/>
              </a:ext>
            </a:extLst>
          </p:cNvPr>
          <p:cNvPicPr>
            <a:picLocks noChangeAspect="1"/>
          </p:cNvPicPr>
          <p:nvPr/>
        </p:nvPicPr>
        <p:blipFill>
          <a:blip r:embed="rId3">
            <a:extLst>
              <a:ext uri="{28A0092B-C50C-407E-A947-70E740481C1C}">
                <a14:useLocalDpi xmlns:a14="http://schemas.microsoft.com/office/drawing/2010/main" val="0"/>
              </a:ext>
            </a:extLst>
          </a:blip>
          <a:srcRect t="25555"/>
          <a:stretch>
            <a:fillRect/>
          </a:stretch>
        </p:blipFill>
        <p:spPr bwMode="auto">
          <a:xfrm>
            <a:off x="0" y="12954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a:extLst>
              <a:ext uri="{FF2B5EF4-FFF2-40B4-BE49-F238E27FC236}">
                <a16:creationId xmlns:a16="http://schemas.microsoft.com/office/drawing/2014/main" id="{B110BAD3-C7FD-40DD-8F62-8DF8F66D7E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B338E9E-35D7-4222-885C-C563D51A8050}" type="slidenum">
              <a:rPr lang="en-US" altLang="en-US" sz="1400" smtClean="0"/>
              <a:pPr>
                <a:spcBef>
                  <a:spcPct val="0"/>
                </a:spcBef>
                <a:buFontTx/>
                <a:buNone/>
              </a:pPr>
              <a:t>15</a:t>
            </a:fld>
            <a:endParaRPr lang="en-US" altLang="en-US" sz="1400"/>
          </a:p>
        </p:txBody>
      </p:sp>
      <p:sp>
        <p:nvSpPr>
          <p:cNvPr id="31747" name="Rectangle 8">
            <a:extLst>
              <a:ext uri="{FF2B5EF4-FFF2-40B4-BE49-F238E27FC236}">
                <a16:creationId xmlns:a16="http://schemas.microsoft.com/office/drawing/2014/main" id="{61B864C9-DB47-4FC3-8878-020BC7AFBDF1}"/>
              </a:ext>
            </a:extLst>
          </p:cNvPr>
          <p:cNvSpPr>
            <a:spLocks noGrp="1" noChangeArrowheads="1"/>
          </p:cNvSpPr>
          <p:nvPr>
            <p:ph type="title"/>
          </p:nvPr>
        </p:nvSpPr>
        <p:spPr>
          <a:xfrm>
            <a:off x="533400" y="0"/>
            <a:ext cx="8229600" cy="1371600"/>
          </a:xfrm>
        </p:spPr>
        <p:txBody>
          <a:bodyPr/>
          <a:lstStyle/>
          <a:p>
            <a:pPr eaLnBrk="1" hangingPunct="1"/>
            <a:r>
              <a:rPr lang="en-US" altLang="en-US" b="1"/>
              <a:t>Cab Controls</a:t>
            </a:r>
            <a:br>
              <a:rPr lang="en-US" altLang="en-US"/>
            </a:br>
            <a:r>
              <a:rPr lang="en-US" altLang="en-US" sz="3600" i="1" u="sng"/>
              <a:t>Gauges and Warning Lamps</a:t>
            </a:r>
          </a:p>
        </p:txBody>
      </p:sp>
      <p:sp>
        <p:nvSpPr>
          <p:cNvPr id="31748" name="Text Box 17">
            <a:extLst>
              <a:ext uri="{FF2B5EF4-FFF2-40B4-BE49-F238E27FC236}">
                <a16:creationId xmlns:a16="http://schemas.microsoft.com/office/drawing/2014/main" id="{9A51D400-8F58-4EB3-84B3-DE34265656FD}"/>
              </a:ext>
            </a:extLst>
          </p:cNvPr>
          <p:cNvSpPr txBox="1">
            <a:spLocks noChangeArrowheads="1"/>
          </p:cNvSpPr>
          <p:nvPr/>
        </p:nvSpPr>
        <p:spPr bwMode="auto">
          <a:xfrm>
            <a:off x="457200" y="41910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i="1" u="sng"/>
              <a:t>Rear Air pressure</a:t>
            </a:r>
          </a:p>
        </p:txBody>
      </p:sp>
      <p:sp>
        <p:nvSpPr>
          <p:cNvPr id="31749" name="Text Box 18">
            <a:extLst>
              <a:ext uri="{FF2B5EF4-FFF2-40B4-BE49-F238E27FC236}">
                <a16:creationId xmlns:a16="http://schemas.microsoft.com/office/drawing/2014/main" id="{3B699023-28DE-44EE-99B1-96C574F9129C}"/>
              </a:ext>
            </a:extLst>
          </p:cNvPr>
          <p:cNvSpPr txBox="1">
            <a:spLocks noChangeArrowheads="1"/>
          </p:cNvSpPr>
          <p:nvPr/>
        </p:nvSpPr>
        <p:spPr bwMode="auto">
          <a:xfrm>
            <a:off x="457200" y="48768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i="1" u="sng"/>
              <a:t>Voltage</a:t>
            </a:r>
          </a:p>
        </p:txBody>
      </p:sp>
      <p:sp>
        <p:nvSpPr>
          <p:cNvPr id="31750" name="Text Box 34">
            <a:extLst>
              <a:ext uri="{FF2B5EF4-FFF2-40B4-BE49-F238E27FC236}">
                <a16:creationId xmlns:a16="http://schemas.microsoft.com/office/drawing/2014/main" id="{88112318-13CF-4A0B-A127-00E416F803EB}"/>
              </a:ext>
            </a:extLst>
          </p:cNvPr>
          <p:cNvSpPr txBox="1">
            <a:spLocks noChangeArrowheads="1"/>
          </p:cNvSpPr>
          <p:nvPr/>
        </p:nvSpPr>
        <p:spPr bwMode="auto">
          <a:xfrm>
            <a:off x="3124200" y="2049463"/>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Tachometer</a:t>
            </a:r>
          </a:p>
        </p:txBody>
      </p:sp>
      <p:sp>
        <p:nvSpPr>
          <p:cNvPr id="31751" name="Text Box 35">
            <a:extLst>
              <a:ext uri="{FF2B5EF4-FFF2-40B4-BE49-F238E27FC236}">
                <a16:creationId xmlns:a16="http://schemas.microsoft.com/office/drawing/2014/main" id="{EDC4B2DF-977F-4267-91E3-101C358EAA51}"/>
              </a:ext>
            </a:extLst>
          </p:cNvPr>
          <p:cNvSpPr txBox="1">
            <a:spLocks noChangeArrowheads="1"/>
          </p:cNvSpPr>
          <p:nvPr/>
        </p:nvSpPr>
        <p:spPr bwMode="auto">
          <a:xfrm>
            <a:off x="5105400" y="2133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Speedometer</a:t>
            </a:r>
          </a:p>
        </p:txBody>
      </p:sp>
      <p:sp>
        <p:nvSpPr>
          <p:cNvPr id="31752" name="Line 36">
            <a:extLst>
              <a:ext uri="{FF2B5EF4-FFF2-40B4-BE49-F238E27FC236}">
                <a16:creationId xmlns:a16="http://schemas.microsoft.com/office/drawing/2014/main" id="{D24E4BE1-8CD0-488F-B8EF-EA2760A9A84F}"/>
              </a:ext>
            </a:extLst>
          </p:cNvPr>
          <p:cNvSpPr>
            <a:spLocks noChangeShapeType="1"/>
          </p:cNvSpPr>
          <p:nvPr/>
        </p:nvSpPr>
        <p:spPr bwMode="auto">
          <a:xfrm>
            <a:off x="3962400" y="2362200"/>
            <a:ext cx="381000" cy="12192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1753" name="Line 37">
            <a:extLst>
              <a:ext uri="{FF2B5EF4-FFF2-40B4-BE49-F238E27FC236}">
                <a16:creationId xmlns:a16="http://schemas.microsoft.com/office/drawing/2014/main" id="{63E5EBAF-E360-446C-A35C-220B78664A07}"/>
              </a:ext>
            </a:extLst>
          </p:cNvPr>
          <p:cNvSpPr>
            <a:spLocks noChangeShapeType="1"/>
          </p:cNvSpPr>
          <p:nvPr/>
        </p:nvSpPr>
        <p:spPr bwMode="auto">
          <a:xfrm flipH="1">
            <a:off x="5562600" y="2438400"/>
            <a:ext cx="304800" cy="12192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1754" name="Line 38">
            <a:extLst>
              <a:ext uri="{FF2B5EF4-FFF2-40B4-BE49-F238E27FC236}">
                <a16:creationId xmlns:a16="http://schemas.microsoft.com/office/drawing/2014/main" id="{B00F48B9-E378-4958-A309-C50D7FF1E7F8}"/>
              </a:ext>
            </a:extLst>
          </p:cNvPr>
          <p:cNvSpPr>
            <a:spLocks noChangeShapeType="1"/>
          </p:cNvSpPr>
          <p:nvPr/>
        </p:nvSpPr>
        <p:spPr bwMode="auto">
          <a:xfrm>
            <a:off x="1524000" y="5105400"/>
            <a:ext cx="19812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1755" name="Text Box 39">
            <a:extLst>
              <a:ext uri="{FF2B5EF4-FFF2-40B4-BE49-F238E27FC236}">
                <a16:creationId xmlns:a16="http://schemas.microsoft.com/office/drawing/2014/main" id="{10BDAA01-A0CB-42D9-9953-8F428AE1BF33}"/>
              </a:ext>
            </a:extLst>
          </p:cNvPr>
          <p:cNvSpPr txBox="1">
            <a:spLocks noChangeArrowheads="1"/>
          </p:cNvSpPr>
          <p:nvPr/>
        </p:nvSpPr>
        <p:spPr bwMode="auto">
          <a:xfrm>
            <a:off x="4419600" y="5935663"/>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Fuel</a:t>
            </a:r>
          </a:p>
        </p:txBody>
      </p:sp>
      <p:sp>
        <p:nvSpPr>
          <p:cNvPr id="31756" name="Line 44">
            <a:extLst>
              <a:ext uri="{FF2B5EF4-FFF2-40B4-BE49-F238E27FC236}">
                <a16:creationId xmlns:a16="http://schemas.microsoft.com/office/drawing/2014/main" id="{96D467B4-04A8-4EAC-90C8-F986AFF36D02}"/>
              </a:ext>
            </a:extLst>
          </p:cNvPr>
          <p:cNvSpPr>
            <a:spLocks noChangeShapeType="1"/>
          </p:cNvSpPr>
          <p:nvPr/>
        </p:nvSpPr>
        <p:spPr bwMode="auto">
          <a:xfrm>
            <a:off x="2667000" y="4419600"/>
            <a:ext cx="7620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1757" name="Text Box 45">
            <a:extLst>
              <a:ext uri="{FF2B5EF4-FFF2-40B4-BE49-F238E27FC236}">
                <a16:creationId xmlns:a16="http://schemas.microsoft.com/office/drawing/2014/main" id="{43937CA6-AA03-41B3-B539-A3449829A87C}"/>
              </a:ext>
            </a:extLst>
          </p:cNvPr>
          <p:cNvSpPr txBox="1">
            <a:spLocks noChangeArrowheads="1"/>
          </p:cNvSpPr>
          <p:nvPr/>
        </p:nvSpPr>
        <p:spPr bwMode="auto">
          <a:xfrm>
            <a:off x="7010400" y="4114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Front Air Pressure</a:t>
            </a:r>
          </a:p>
        </p:txBody>
      </p:sp>
      <p:sp>
        <p:nvSpPr>
          <p:cNvPr id="31758" name="Line 46">
            <a:extLst>
              <a:ext uri="{FF2B5EF4-FFF2-40B4-BE49-F238E27FC236}">
                <a16:creationId xmlns:a16="http://schemas.microsoft.com/office/drawing/2014/main" id="{82D828F4-7240-4A5F-B7A8-961DD95C8FB8}"/>
              </a:ext>
            </a:extLst>
          </p:cNvPr>
          <p:cNvSpPr>
            <a:spLocks noChangeShapeType="1"/>
          </p:cNvSpPr>
          <p:nvPr/>
        </p:nvSpPr>
        <p:spPr bwMode="auto">
          <a:xfrm flipH="1">
            <a:off x="6629400" y="4343400"/>
            <a:ext cx="3810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1759" name="Line 50">
            <a:extLst>
              <a:ext uri="{FF2B5EF4-FFF2-40B4-BE49-F238E27FC236}">
                <a16:creationId xmlns:a16="http://schemas.microsoft.com/office/drawing/2014/main" id="{D7E9E42C-E2B7-4D7F-9091-4F86ACCDF212}"/>
              </a:ext>
            </a:extLst>
          </p:cNvPr>
          <p:cNvSpPr>
            <a:spLocks noChangeShapeType="1"/>
          </p:cNvSpPr>
          <p:nvPr/>
        </p:nvSpPr>
        <p:spPr bwMode="auto">
          <a:xfrm flipH="1" flipV="1">
            <a:off x="6553200" y="5105400"/>
            <a:ext cx="609600" cy="7620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1760" name="Text Box 51">
            <a:extLst>
              <a:ext uri="{FF2B5EF4-FFF2-40B4-BE49-F238E27FC236}">
                <a16:creationId xmlns:a16="http://schemas.microsoft.com/office/drawing/2014/main" id="{C3D1385C-DE57-4F63-96DB-AC1657073AAC}"/>
              </a:ext>
            </a:extLst>
          </p:cNvPr>
          <p:cNvSpPr txBox="1">
            <a:spLocks noChangeArrowheads="1"/>
          </p:cNvSpPr>
          <p:nvPr/>
        </p:nvSpPr>
        <p:spPr bwMode="auto">
          <a:xfrm>
            <a:off x="7315200" y="35052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800" b="1" u="sng"/>
              <a:t>Display Module</a:t>
            </a:r>
          </a:p>
        </p:txBody>
      </p:sp>
      <p:sp>
        <p:nvSpPr>
          <p:cNvPr id="31761" name="Line 52">
            <a:extLst>
              <a:ext uri="{FF2B5EF4-FFF2-40B4-BE49-F238E27FC236}">
                <a16:creationId xmlns:a16="http://schemas.microsoft.com/office/drawing/2014/main" id="{88112CD0-0FAB-4E76-8AE7-EB6F914EFBBD}"/>
              </a:ext>
            </a:extLst>
          </p:cNvPr>
          <p:cNvSpPr>
            <a:spLocks noChangeShapeType="1"/>
          </p:cNvSpPr>
          <p:nvPr/>
        </p:nvSpPr>
        <p:spPr bwMode="auto">
          <a:xfrm flipH="1">
            <a:off x="6858000" y="3733800"/>
            <a:ext cx="457200" cy="0"/>
          </a:xfrm>
          <a:prstGeom prst="line">
            <a:avLst/>
          </a:prstGeom>
          <a:noFill/>
          <a:ln w="1905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pic>
        <p:nvPicPr>
          <p:cNvPr id="31762" name="Picture 24" descr="DSCN7964.JPG">
            <a:extLst>
              <a:ext uri="{FF2B5EF4-FFF2-40B4-BE49-F238E27FC236}">
                <a16:creationId xmlns:a16="http://schemas.microsoft.com/office/drawing/2014/main" id="{C0C530E2-865C-4C57-9FCC-F3EF00EA5E95}"/>
              </a:ext>
            </a:extLst>
          </p:cNvPr>
          <p:cNvPicPr>
            <a:picLocks noChangeAspect="1"/>
          </p:cNvPicPr>
          <p:nvPr/>
        </p:nvPicPr>
        <p:blipFill>
          <a:blip r:embed="rId3">
            <a:extLst>
              <a:ext uri="{28A0092B-C50C-407E-A947-70E740481C1C}">
                <a14:useLocalDpi xmlns:a14="http://schemas.microsoft.com/office/drawing/2010/main" val="0"/>
              </a:ext>
            </a:extLst>
          </a:blip>
          <a:srcRect l="20833" t="25555" r="25833" b="29939"/>
          <a:stretch>
            <a:fillRect/>
          </a:stretch>
        </p:blipFill>
        <p:spPr bwMode="auto">
          <a:xfrm>
            <a:off x="0" y="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3" name="TextBox 1">
            <a:extLst>
              <a:ext uri="{FF2B5EF4-FFF2-40B4-BE49-F238E27FC236}">
                <a16:creationId xmlns:a16="http://schemas.microsoft.com/office/drawing/2014/main" id="{24662302-378C-4086-B187-97772917E2EF}"/>
              </a:ext>
            </a:extLst>
          </p:cNvPr>
          <p:cNvSpPr txBox="1">
            <a:spLocks noChangeArrowheads="1"/>
          </p:cNvSpPr>
          <p:nvPr/>
        </p:nvSpPr>
        <p:spPr bwMode="auto">
          <a:xfrm>
            <a:off x="838200" y="5257800"/>
            <a:ext cx="784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CEL (Check Engine Light) will prevent engine from conducting a Regen </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3D9A48CC-087E-4D5E-9A52-B9822E817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555" b="16667"/>
          <a:stretch>
            <a:fillRect/>
          </a:stretch>
        </p:blipFill>
        <p:spPr bwMode="auto">
          <a:xfrm>
            <a:off x="952500" y="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a:extLst>
              <a:ext uri="{FF2B5EF4-FFF2-40B4-BE49-F238E27FC236}">
                <a16:creationId xmlns:a16="http://schemas.microsoft.com/office/drawing/2014/main" id="{52A80269-16A4-4BF5-A72B-B30E8568F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685800"/>
            <a:ext cx="91440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3494B4E-3C33-4325-94AB-2828D2A01131}"/>
              </a:ext>
            </a:extLst>
          </p:cNvPr>
          <p:cNvSpPr>
            <a:spLocks noGrp="1" noChangeArrowheads="1"/>
          </p:cNvSpPr>
          <p:nvPr>
            <p:ph type="body" idx="1"/>
          </p:nvPr>
        </p:nvSpPr>
        <p:spPr>
          <a:xfrm>
            <a:off x="4724400" y="1524000"/>
            <a:ext cx="4267200" cy="4651375"/>
          </a:xfrm>
        </p:spPr>
        <p:txBody>
          <a:bodyPr/>
          <a:lstStyle/>
          <a:p>
            <a:pPr marL="173038" indent="-173038" eaLnBrk="1" hangingPunct="1">
              <a:lnSpc>
                <a:spcPct val="98000"/>
              </a:lnSpc>
            </a:pPr>
            <a:r>
              <a:rPr lang="en-US" altLang="en-US" sz="2800"/>
              <a:t>Since 1994 significant reductions in PM &amp; NO</a:t>
            </a:r>
            <a:r>
              <a:rPr lang="en-US" altLang="en-US" sz="2800" baseline="-25000"/>
              <a:t>x</a:t>
            </a:r>
          </a:p>
          <a:p>
            <a:pPr marL="173038" indent="-173038" eaLnBrk="1" hangingPunct="1">
              <a:lnSpc>
                <a:spcPct val="98000"/>
              </a:lnSpc>
            </a:pPr>
            <a:endParaRPr lang="en-US" altLang="en-US" sz="2800"/>
          </a:p>
          <a:p>
            <a:pPr marL="173038" indent="-173038" eaLnBrk="1" hangingPunct="1">
              <a:lnSpc>
                <a:spcPct val="98000"/>
              </a:lnSpc>
            </a:pPr>
            <a:r>
              <a:rPr lang="en-US" altLang="en-US" sz="2800"/>
              <a:t>EPA 2010 emissions standard:</a:t>
            </a:r>
          </a:p>
          <a:p>
            <a:pPr marL="461963" lvl="1" indent="47625" eaLnBrk="1" hangingPunct="1">
              <a:lnSpc>
                <a:spcPct val="98000"/>
              </a:lnSpc>
            </a:pPr>
            <a:r>
              <a:rPr lang="en-US" altLang="en-US" sz="1800"/>
              <a:t> 0.2 g NO</a:t>
            </a:r>
            <a:r>
              <a:rPr lang="en-US" altLang="en-US" sz="1800" baseline="-25000"/>
              <a:t>x</a:t>
            </a:r>
            <a:r>
              <a:rPr lang="en-US" altLang="en-US" sz="1800"/>
              <a:t> </a:t>
            </a:r>
          </a:p>
          <a:p>
            <a:pPr marL="461963" lvl="1" indent="47625" eaLnBrk="1" hangingPunct="1">
              <a:lnSpc>
                <a:spcPct val="98000"/>
              </a:lnSpc>
            </a:pPr>
            <a:r>
              <a:rPr lang="en-US" altLang="en-US" sz="1800"/>
              <a:t> 0.01g Particulate Matter (PM)</a:t>
            </a:r>
          </a:p>
          <a:p>
            <a:pPr marL="461963" lvl="1" indent="47625" eaLnBrk="1" hangingPunct="1">
              <a:buFontTx/>
              <a:buNone/>
            </a:pPr>
            <a:endParaRPr lang="en-US" altLang="en-US" sz="2000"/>
          </a:p>
          <a:p>
            <a:pPr marL="173038" indent="-173038" eaLnBrk="1" hangingPunct="1">
              <a:lnSpc>
                <a:spcPct val="98000"/>
              </a:lnSpc>
            </a:pPr>
            <a:endParaRPr lang="en-US" altLang="en-US" sz="2800"/>
          </a:p>
        </p:txBody>
      </p:sp>
      <p:sp>
        <p:nvSpPr>
          <p:cNvPr id="5123" name="Rectangle 3">
            <a:extLst>
              <a:ext uri="{FF2B5EF4-FFF2-40B4-BE49-F238E27FC236}">
                <a16:creationId xmlns:a16="http://schemas.microsoft.com/office/drawing/2014/main" id="{1324BAA9-5D76-41C7-A850-29DF73B1FCBA}"/>
              </a:ext>
            </a:extLst>
          </p:cNvPr>
          <p:cNvSpPr>
            <a:spLocks noChangeArrowheads="1"/>
          </p:cNvSpPr>
          <p:nvPr/>
        </p:nvSpPr>
        <p:spPr bwMode="auto">
          <a:xfrm>
            <a:off x="220663" y="304800"/>
            <a:ext cx="877093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6400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chemeClr val="tx2"/>
                </a:solidFill>
              </a:rPr>
              <a:t>   Emissions Standards</a:t>
            </a:r>
          </a:p>
        </p:txBody>
      </p:sp>
      <p:sp>
        <p:nvSpPr>
          <p:cNvPr id="5124" name="Line 4">
            <a:extLst>
              <a:ext uri="{FF2B5EF4-FFF2-40B4-BE49-F238E27FC236}">
                <a16:creationId xmlns:a16="http://schemas.microsoft.com/office/drawing/2014/main" id="{4AA12C10-60F4-496F-8090-7EF1AC6A219D}"/>
              </a:ext>
            </a:extLst>
          </p:cNvPr>
          <p:cNvSpPr>
            <a:spLocks noChangeShapeType="1"/>
          </p:cNvSpPr>
          <p:nvPr/>
        </p:nvSpPr>
        <p:spPr bwMode="auto">
          <a:xfrm flipH="1">
            <a:off x="908050" y="3454400"/>
            <a:ext cx="298450" cy="327025"/>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5" name="Line 5">
            <a:extLst>
              <a:ext uri="{FF2B5EF4-FFF2-40B4-BE49-F238E27FC236}">
                <a16:creationId xmlns:a16="http://schemas.microsoft.com/office/drawing/2014/main" id="{EE2A6F29-634B-4ECB-B7D2-9524B91C21B1}"/>
              </a:ext>
            </a:extLst>
          </p:cNvPr>
          <p:cNvSpPr>
            <a:spLocks noChangeShapeType="1"/>
          </p:cNvSpPr>
          <p:nvPr/>
        </p:nvSpPr>
        <p:spPr bwMode="auto">
          <a:xfrm flipH="1">
            <a:off x="908050" y="2886075"/>
            <a:ext cx="298450" cy="325438"/>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2" name="Text Box 6">
            <a:extLst>
              <a:ext uri="{FF2B5EF4-FFF2-40B4-BE49-F238E27FC236}">
                <a16:creationId xmlns:a16="http://schemas.microsoft.com/office/drawing/2014/main" id="{B080CE2D-79AE-4DA4-8EE0-41F30C046AEC}"/>
              </a:ext>
            </a:extLst>
          </p:cNvPr>
          <p:cNvSpPr txBox="1">
            <a:spLocks noChangeArrowheads="1"/>
          </p:cNvSpPr>
          <p:nvPr/>
        </p:nvSpPr>
        <p:spPr bwMode="auto">
          <a:xfrm>
            <a:off x="890588" y="4516438"/>
            <a:ext cx="406400" cy="228600"/>
          </a:xfrm>
          <a:prstGeom prst="rect">
            <a:avLst/>
          </a:prstGeom>
          <a:noFill/>
          <a:ln w="9525" algn="ctr">
            <a:noFill/>
            <a:miter lim="800000"/>
            <a:headEnd/>
            <a:tailEnd/>
          </a:ln>
          <a:effectLst/>
        </p:spPr>
        <p:txBody>
          <a:bodyPr wrap="none">
            <a:spAutoFit/>
          </a:bodyPr>
          <a:lstStyle/>
          <a:p>
            <a:pPr eaLnBrk="1" hangingPunct="1">
              <a:defRPr/>
            </a:pPr>
            <a:r>
              <a:rPr lang="en-US" sz="900" b="1">
                <a:solidFill>
                  <a:srgbClr val="000000"/>
                </a:solidFill>
                <a:effectLst>
                  <a:outerShdw blurRad="38100" dist="38100" dir="2700000" algn="tl">
                    <a:srgbClr val="C0C0C0"/>
                  </a:outerShdw>
                </a:effectLst>
                <a:latin typeface="Arial" charset="0"/>
                <a:ea typeface="ＭＳ Ｐゴシック" pitchFamily="1" charset="-128"/>
              </a:rPr>
              <a:t>0.01</a:t>
            </a:r>
          </a:p>
        </p:txBody>
      </p:sp>
      <p:sp>
        <p:nvSpPr>
          <p:cNvPr id="111623" name="Text Box 7">
            <a:extLst>
              <a:ext uri="{FF2B5EF4-FFF2-40B4-BE49-F238E27FC236}">
                <a16:creationId xmlns:a16="http://schemas.microsoft.com/office/drawing/2014/main" id="{87272397-0954-43F9-BBAD-EF80CAA63CD5}"/>
              </a:ext>
            </a:extLst>
          </p:cNvPr>
          <p:cNvSpPr txBox="1">
            <a:spLocks noChangeArrowheads="1"/>
          </p:cNvSpPr>
          <p:nvPr/>
        </p:nvSpPr>
        <p:spPr bwMode="auto">
          <a:xfrm>
            <a:off x="2889250" y="4516438"/>
            <a:ext cx="406400" cy="228600"/>
          </a:xfrm>
          <a:prstGeom prst="rect">
            <a:avLst/>
          </a:prstGeom>
          <a:noFill/>
          <a:ln w="9525" algn="ctr">
            <a:noFill/>
            <a:miter lim="800000"/>
            <a:headEnd/>
            <a:tailEnd/>
          </a:ln>
          <a:effectLst/>
        </p:spPr>
        <p:txBody>
          <a:bodyPr wrap="none">
            <a:spAutoFit/>
          </a:bodyPr>
          <a:lstStyle/>
          <a:p>
            <a:pPr eaLnBrk="1" hangingPunct="1">
              <a:defRPr/>
            </a:pPr>
            <a:r>
              <a:rPr lang="en-US" sz="900" b="1">
                <a:solidFill>
                  <a:srgbClr val="000000"/>
                </a:solidFill>
                <a:effectLst>
                  <a:outerShdw blurRad="38100" dist="38100" dir="2700000" algn="tl">
                    <a:srgbClr val="C0C0C0"/>
                  </a:outerShdw>
                </a:effectLst>
                <a:latin typeface="Arial" charset="0"/>
                <a:ea typeface="ＭＳ Ｐゴシック" pitchFamily="1" charset="-128"/>
              </a:rPr>
              <a:t>0.10</a:t>
            </a:r>
          </a:p>
        </p:txBody>
      </p:sp>
      <p:sp>
        <p:nvSpPr>
          <p:cNvPr id="111624" name="Text Box 8">
            <a:extLst>
              <a:ext uri="{FF2B5EF4-FFF2-40B4-BE49-F238E27FC236}">
                <a16:creationId xmlns:a16="http://schemas.microsoft.com/office/drawing/2014/main" id="{7D205962-A2E0-4A8C-A450-35FFDB25B934}"/>
              </a:ext>
            </a:extLst>
          </p:cNvPr>
          <p:cNvSpPr txBox="1">
            <a:spLocks noChangeArrowheads="1"/>
          </p:cNvSpPr>
          <p:nvPr/>
        </p:nvSpPr>
        <p:spPr bwMode="auto">
          <a:xfrm>
            <a:off x="565150" y="4308475"/>
            <a:ext cx="342900" cy="228600"/>
          </a:xfrm>
          <a:prstGeom prst="rect">
            <a:avLst/>
          </a:prstGeom>
          <a:noFill/>
          <a:ln w="9525" algn="ctr">
            <a:noFill/>
            <a:miter lim="800000"/>
            <a:headEnd/>
            <a:tailEnd/>
          </a:ln>
          <a:effectLst/>
        </p:spPr>
        <p:txBody>
          <a:bodyPr wrap="none">
            <a:spAutoFit/>
          </a:bodyPr>
          <a:lstStyle/>
          <a:p>
            <a:pPr algn="ctr" eaLnBrk="1" hangingPunct="1">
              <a:defRPr/>
            </a:pPr>
            <a:r>
              <a:rPr lang="en-US" sz="900" b="1">
                <a:solidFill>
                  <a:srgbClr val="000000"/>
                </a:solidFill>
                <a:effectLst>
                  <a:outerShdw blurRad="38100" dist="38100" dir="2700000" algn="tl">
                    <a:srgbClr val="C0C0C0"/>
                  </a:outerShdw>
                </a:effectLst>
                <a:latin typeface="Arial" charset="0"/>
                <a:ea typeface="ＭＳ Ｐゴシック" pitchFamily="1" charset="-128"/>
              </a:rPr>
              <a:t>0.2</a:t>
            </a:r>
          </a:p>
        </p:txBody>
      </p:sp>
      <p:sp>
        <p:nvSpPr>
          <p:cNvPr id="111625" name="Text Box 9">
            <a:extLst>
              <a:ext uri="{FF2B5EF4-FFF2-40B4-BE49-F238E27FC236}">
                <a16:creationId xmlns:a16="http://schemas.microsoft.com/office/drawing/2014/main" id="{1702E43D-F659-4201-8764-B2F108202E98}"/>
              </a:ext>
            </a:extLst>
          </p:cNvPr>
          <p:cNvSpPr txBox="1">
            <a:spLocks noChangeArrowheads="1"/>
          </p:cNvSpPr>
          <p:nvPr/>
        </p:nvSpPr>
        <p:spPr bwMode="auto">
          <a:xfrm>
            <a:off x="565150" y="3670300"/>
            <a:ext cx="342900" cy="228600"/>
          </a:xfrm>
          <a:prstGeom prst="rect">
            <a:avLst/>
          </a:prstGeom>
          <a:noFill/>
          <a:ln w="9525" algn="ctr">
            <a:noFill/>
            <a:miter lim="800000"/>
            <a:headEnd/>
            <a:tailEnd/>
          </a:ln>
          <a:effectLst/>
        </p:spPr>
        <p:txBody>
          <a:bodyPr wrap="none">
            <a:spAutoFit/>
          </a:bodyPr>
          <a:lstStyle/>
          <a:p>
            <a:pPr algn="ctr" eaLnBrk="1" hangingPunct="1">
              <a:defRPr/>
            </a:pPr>
            <a:r>
              <a:rPr lang="en-US" sz="900" b="1">
                <a:solidFill>
                  <a:srgbClr val="000000"/>
                </a:solidFill>
                <a:effectLst>
                  <a:outerShdw blurRad="38100" dist="38100" dir="2700000" algn="tl">
                    <a:srgbClr val="C0C0C0"/>
                  </a:outerShdw>
                </a:effectLst>
                <a:latin typeface="Arial" charset="0"/>
                <a:ea typeface="ＭＳ Ｐゴシック" pitchFamily="1" charset="-128"/>
              </a:rPr>
              <a:t>1.2</a:t>
            </a:r>
          </a:p>
        </p:txBody>
      </p:sp>
      <p:sp>
        <p:nvSpPr>
          <p:cNvPr id="111626" name="Text Box 10">
            <a:extLst>
              <a:ext uri="{FF2B5EF4-FFF2-40B4-BE49-F238E27FC236}">
                <a16:creationId xmlns:a16="http://schemas.microsoft.com/office/drawing/2014/main" id="{56C4D3BB-7CC0-4376-8625-F463446ED09B}"/>
              </a:ext>
            </a:extLst>
          </p:cNvPr>
          <p:cNvSpPr txBox="1">
            <a:spLocks noChangeArrowheads="1"/>
          </p:cNvSpPr>
          <p:nvPr/>
        </p:nvSpPr>
        <p:spPr bwMode="auto">
          <a:xfrm>
            <a:off x="574675" y="3136900"/>
            <a:ext cx="342900" cy="228600"/>
          </a:xfrm>
          <a:prstGeom prst="rect">
            <a:avLst/>
          </a:prstGeom>
          <a:noFill/>
          <a:ln w="9525" algn="ctr">
            <a:noFill/>
            <a:miter lim="800000"/>
            <a:headEnd/>
            <a:tailEnd/>
          </a:ln>
          <a:effectLst/>
        </p:spPr>
        <p:txBody>
          <a:bodyPr wrap="none">
            <a:spAutoFit/>
          </a:bodyPr>
          <a:lstStyle/>
          <a:p>
            <a:pPr algn="ctr" eaLnBrk="1" hangingPunct="1">
              <a:defRPr/>
            </a:pPr>
            <a:r>
              <a:rPr lang="en-US" sz="900" b="1">
                <a:solidFill>
                  <a:srgbClr val="000000"/>
                </a:solidFill>
                <a:effectLst>
                  <a:outerShdw blurRad="38100" dist="38100" dir="2700000" algn="tl">
                    <a:srgbClr val="C0C0C0"/>
                  </a:outerShdw>
                </a:effectLst>
                <a:latin typeface="Arial" charset="0"/>
                <a:ea typeface="ＭＳ Ｐゴシック" pitchFamily="1" charset="-128"/>
              </a:rPr>
              <a:t>2.5</a:t>
            </a:r>
          </a:p>
        </p:txBody>
      </p:sp>
      <p:sp>
        <p:nvSpPr>
          <p:cNvPr id="111627" name="Text Box 11">
            <a:extLst>
              <a:ext uri="{FF2B5EF4-FFF2-40B4-BE49-F238E27FC236}">
                <a16:creationId xmlns:a16="http://schemas.microsoft.com/office/drawing/2014/main" id="{CE2316AC-ED56-48FC-83FC-BBCBA95E2731}"/>
              </a:ext>
            </a:extLst>
          </p:cNvPr>
          <p:cNvSpPr txBox="1">
            <a:spLocks noChangeArrowheads="1"/>
          </p:cNvSpPr>
          <p:nvPr/>
        </p:nvSpPr>
        <p:spPr bwMode="auto">
          <a:xfrm>
            <a:off x="569913" y="2487613"/>
            <a:ext cx="342900" cy="228600"/>
          </a:xfrm>
          <a:prstGeom prst="rect">
            <a:avLst/>
          </a:prstGeom>
          <a:noFill/>
          <a:ln w="9525" algn="ctr">
            <a:noFill/>
            <a:miter lim="800000"/>
            <a:headEnd/>
            <a:tailEnd/>
          </a:ln>
          <a:effectLst/>
        </p:spPr>
        <p:txBody>
          <a:bodyPr wrap="none">
            <a:spAutoFit/>
          </a:bodyPr>
          <a:lstStyle/>
          <a:p>
            <a:pPr algn="ctr" eaLnBrk="1" hangingPunct="1">
              <a:defRPr/>
            </a:pPr>
            <a:r>
              <a:rPr lang="en-US" sz="900" b="1">
                <a:solidFill>
                  <a:srgbClr val="000000"/>
                </a:solidFill>
                <a:effectLst>
                  <a:outerShdw blurRad="38100" dist="38100" dir="2700000" algn="tl">
                    <a:srgbClr val="C0C0C0"/>
                  </a:outerShdw>
                </a:effectLst>
                <a:latin typeface="Arial" charset="0"/>
                <a:ea typeface="ＭＳ Ｐゴシック" pitchFamily="1" charset="-128"/>
              </a:rPr>
              <a:t>4.0</a:t>
            </a:r>
          </a:p>
        </p:txBody>
      </p:sp>
      <p:sp>
        <p:nvSpPr>
          <p:cNvPr id="111628" name="Text Box 12">
            <a:extLst>
              <a:ext uri="{FF2B5EF4-FFF2-40B4-BE49-F238E27FC236}">
                <a16:creationId xmlns:a16="http://schemas.microsoft.com/office/drawing/2014/main" id="{F24F7B96-9CB0-4C6C-BE0E-B141E1F718E6}"/>
              </a:ext>
            </a:extLst>
          </p:cNvPr>
          <p:cNvSpPr txBox="1">
            <a:spLocks noChangeArrowheads="1"/>
          </p:cNvSpPr>
          <p:nvPr/>
        </p:nvSpPr>
        <p:spPr bwMode="auto">
          <a:xfrm>
            <a:off x="554038" y="2103438"/>
            <a:ext cx="404812" cy="228600"/>
          </a:xfrm>
          <a:prstGeom prst="rect">
            <a:avLst/>
          </a:prstGeom>
          <a:noFill/>
          <a:ln w="9525" algn="ctr">
            <a:noFill/>
            <a:miter lim="800000"/>
            <a:headEnd/>
            <a:tailEnd/>
          </a:ln>
          <a:effectLst/>
        </p:spPr>
        <p:txBody>
          <a:bodyPr>
            <a:spAutoFit/>
          </a:bodyPr>
          <a:lstStyle/>
          <a:p>
            <a:pPr algn="ctr" eaLnBrk="1" hangingPunct="1">
              <a:defRPr/>
            </a:pPr>
            <a:r>
              <a:rPr lang="en-US" sz="900" b="1">
                <a:solidFill>
                  <a:srgbClr val="000000"/>
                </a:solidFill>
                <a:effectLst>
                  <a:outerShdw blurRad="38100" dist="38100" dir="2700000" algn="tl">
                    <a:srgbClr val="C0C0C0"/>
                  </a:outerShdw>
                </a:effectLst>
                <a:latin typeface="Arial" charset="0"/>
                <a:ea typeface="ＭＳ Ｐゴシック" pitchFamily="1" charset="-128"/>
              </a:rPr>
              <a:t>5.0</a:t>
            </a:r>
          </a:p>
        </p:txBody>
      </p:sp>
      <p:sp>
        <p:nvSpPr>
          <p:cNvPr id="5133" name="Rectangle 13">
            <a:extLst>
              <a:ext uri="{FF2B5EF4-FFF2-40B4-BE49-F238E27FC236}">
                <a16:creationId xmlns:a16="http://schemas.microsoft.com/office/drawing/2014/main" id="{E9DD1CD8-160B-403D-9F57-0890AEC3FFA2}"/>
              </a:ext>
            </a:extLst>
          </p:cNvPr>
          <p:cNvSpPr>
            <a:spLocks noChangeArrowheads="1"/>
          </p:cNvSpPr>
          <p:nvPr/>
        </p:nvSpPr>
        <p:spPr bwMode="auto">
          <a:xfrm>
            <a:off x="1206500" y="1828800"/>
            <a:ext cx="2232025" cy="2360613"/>
          </a:xfrm>
          <a:prstGeom prst="rect">
            <a:avLst/>
          </a:prstGeom>
          <a:solidFill>
            <a:srgbClr val="DDDDDD"/>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DDDDDD"/>
            </a:extrusionClr>
            <a:contourClr>
              <a:srgbClr val="DDDDDD"/>
            </a:contourClr>
          </a:sp3d>
        </p:spPr>
        <p:txBody>
          <a:bodyPr wrap="none" anchor="ctr">
            <a:flatTx/>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5134" name="Rectangle 14">
            <a:extLst>
              <a:ext uri="{FF2B5EF4-FFF2-40B4-BE49-F238E27FC236}">
                <a16:creationId xmlns:a16="http://schemas.microsoft.com/office/drawing/2014/main" id="{3C9442C5-4E89-4206-90D1-F8CA1CB42FD0}"/>
              </a:ext>
            </a:extLst>
          </p:cNvPr>
          <p:cNvSpPr>
            <a:spLocks noChangeArrowheads="1"/>
          </p:cNvSpPr>
          <p:nvPr/>
        </p:nvSpPr>
        <p:spPr bwMode="auto">
          <a:xfrm>
            <a:off x="1131888" y="2316163"/>
            <a:ext cx="2232025" cy="1954212"/>
          </a:xfrm>
          <a:prstGeom prst="rect">
            <a:avLst/>
          </a:prstGeom>
          <a:solidFill>
            <a:schemeClr val="hlink"/>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hlink"/>
            </a:extrusionClr>
            <a:contourClr>
              <a:schemeClr val="hlink"/>
            </a:contourClr>
          </a:sp3d>
        </p:spPr>
        <p:txBody>
          <a:bodyPr wrap="none" anchor="ctr">
            <a:flatTx/>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5135" name="Rectangle 15">
            <a:extLst>
              <a:ext uri="{FF2B5EF4-FFF2-40B4-BE49-F238E27FC236}">
                <a16:creationId xmlns:a16="http://schemas.microsoft.com/office/drawing/2014/main" id="{06EB4CF0-9A57-4489-B4B8-50FEBE6B6ABE}"/>
              </a:ext>
            </a:extLst>
          </p:cNvPr>
          <p:cNvSpPr>
            <a:spLocks noChangeArrowheads="1"/>
          </p:cNvSpPr>
          <p:nvPr/>
        </p:nvSpPr>
        <p:spPr bwMode="auto">
          <a:xfrm>
            <a:off x="1057275" y="3049588"/>
            <a:ext cx="2233613" cy="1301750"/>
          </a:xfrm>
          <a:prstGeom prst="rect">
            <a:avLst/>
          </a:prstGeom>
          <a:solidFill>
            <a:srgbClr val="00CC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FF"/>
            </a:extrusionClr>
            <a:contourClr>
              <a:srgbClr val="00CCFF"/>
            </a:contourClr>
          </a:sp3d>
        </p:spPr>
        <p:txBody>
          <a:bodyPr wrap="none" anchor="ctr">
            <a:flatTx/>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5136" name="Rectangle 16">
            <a:extLst>
              <a:ext uri="{FF2B5EF4-FFF2-40B4-BE49-F238E27FC236}">
                <a16:creationId xmlns:a16="http://schemas.microsoft.com/office/drawing/2014/main" id="{4BF72F36-D46D-4767-BE09-4A4A754A7F37}"/>
              </a:ext>
            </a:extLst>
          </p:cNvPr>
          <p:cNvSpPr>
            <a:spLocks noChangeArrowheads="1"/>
          </p:cNvSpPr>
          <p:nvPr/>
        </p:nvSpPr>
        <p:spPr bwMode="auto">
          <a:xfrm>
            <a:off x="984250" y="3700463"/>
            <a:ext cx="222250" cy="731837"/>
          </a:xfrm>
          <a:prstGeom prst="rect">
            <a:avLst/>
          </a:prstGeom>
          <a:solidFill>
            <a:srgbClr val="FFFF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5137" name="Rectangle 17">
            <a:extLst>
              <a:ext uri="{FF2B5EF4-FFF2-40B4-BE49-F238E27FC236}">
                <a16:creationId xmlns:a16="http://schemas.microsoft.com/office/drawing/2014/main" id="{FE2955BD-C959-4A7B-BE7B-CB9B57A614AD}"/>
              </a:ext>
            </a:extLst>
          </p:cNvPr>
          <p:cNvSpPr>
            <a:spLocks noChangeArrowheads="1"/>
          </p:cNvSpPr>
          <p:nvPr/>
        </p:nvSpPr>
        <p:spPr bwMode="auto">
          <a:xfrm>
            <a:off x="908050" y="4391025"/>
            <a:ext cx="223838" cy="123825"/>
          </a:xfrm>
          <a:prstGeom prst="rect">
            <a:avLst/>
          </a:prstGeom>
          <a:solidFill>
            <a:srgbClr val="66FF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66FF33"/>
            </a:extrusionClr>
            <a:contourClr>
              <a:srgbClr val="66FF33"/>
            </a:contourClr>
          </a:sp3d>
        </p:spPr>
        <p:txBody>
          <a:bodyPr wrap="none" anchor="ctr">
            <a:flatTx/>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5138" name="Text Box 18">
            <a:extLst>
              <a:ext uri="{FF2B5EF4-FFF2-40B4-BE49-F238E27FC236}">
                <a16:creationId xmlns:a16="http://schemas.microsoft.com/office/drawing/2014/main" id="{EA3717FF-88D9-4228-8ADF-DC0FAD90E567}"/>
              </a:ext>
            </a:extLst>
          </p:cNvPr>
          <p:cNvSpPr txBox="1">
            <a:spLocks noChangeArrowheads="1"/>
          </p:cNvSpPr>
          <p:nvPr/>
        </p:nvSpPr>
        <p:spPr bwMode="auto">
          <a:xfrm>
            <a:off x="2989263" y="19050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CCCCFF"/>
                </a:solidFill>
              </a:rPr>
              <a:t>1994</a:t>
            </a:r>
          </a:p>
        </p:txBody>
      </p:sp>
      <p:sp>
        <p:nvSpPr>
          <p:cNvPr id="5139" name="Text Box 19">
            <a:extLst>
              <a:ext uri="{FF2B5EF4-FFF2-40B4-BE49-F238E27FC236}">
                <a16:creationId xmlns:a16="http://schemas.microsoft.com/office/drawing/2014/main" id="{480C0AC7-CFE5-4CC4-902B-D4FC79EC7039}"/>
              </a:ext>
            </a:extLst>
          </p:cNvPr>
          <p:cNvSpPr txBox="1">
            <a:spLocks noChangeArrowheads="1"/>
          </p:cNvSpPr>
          <p:nvPr/>
        </p:nvSpPr>
        <p:spPr bwMode="auto">
          <a:xfrm>
            <a:off x="2895600" y="236696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CCCCFF"/>
                </a:solidFill>
              </a:rPr>
              <a:t>1998</a:t>
            </a:r>
          </a:p>
        </p:txBody>
      </p:sp>
      <p:sp>
        <p:nvSpPr>
          <p:cNvPr id="5140" name="Text Box 20">
            <a:extLst>
              <a:ext uri="{FF2B5EF4-FFF2-40B4-BE49-F238E27FC236}">
                <a16:creationId xmlns:a16="http://schemas.microsoft.com/office/drawing/2014/main" id="{273DF0F9-5235-424A-BDDD-10FF79562C9B}"/>
              </a:ext>
            </a:extLst>
          </p:cNvPr>
          <p:cNvSpPr txBox="1">
            <a:spLocks noChangeArrowheads="1"/>
          </p:cNvSpPr>
          <p:nvPr/>
        </p:nvSpPr>
        <p:spPr bwMode="auto">
          <a:xfrm>
            <a:off x="2840038" y="3125788"/>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CCCCFF"/>
                </a:solidFill>
              </a:rPr>
              <a:t>2002</a:t>
            </a:r>
          </a:p>
        </p:txBody>
      </p:sp>
      <p:sp>
        <p:nvSpPr>
          <p:cNvPr id="5141" name="Text Box 21">
            <a:extLst>
              <a:ext uri="{FF2B5EF4-FFF2-40B4-BE49-F238E27FC236}">
                <a16:creationId xmlns:a16="http://schemas.microsoft.com/office/drawing/2014/main" id="{77EA6D90-E7E7-4650-AA10-53732AE65538}"/>
              </a:ext>
            </a:extLst>
          </p:cNvPr>
          <p:cNvSpPr txBox="1">
            <a:spLocks noChangeArrowheads="1"/>
          </p:cNvSpPr>
          <p:nvPr/>
        </p:nvSpPr>
        <p:spPr bwMode="auto">
          <a:xfrm>
            <a:off x="1274763" y="362585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CCCCFF"/>
                </a:solidFill>
              </a:rPr>
              <a:t>2007</a:t>
            </a:r>
          </a:p>
        </p:txBody>
      </p:sp>
      <p:sp>
        <p:nvSpPr>
          <p:cNvPr id="5142" name="Text Box 22">
            <a:extLst>
              <a:ext uri="{FF2B5EF4-FFF2-40B4-BE49-F238E27FC236}">
                <a16:creationId xmlns:a16="http://schemas.microsoft.com/office/drawing/2014/main" id="{70823939-A8CE-41CD-A3C6-57FF100D3DBD}"/>
              </a:ext>
            </a:extLst>
          </p:cNvPr>
          <p:cNvSpPr txBox="1">
            <a:spLocks noChangeArrowheads="1"/>
          </p:cNvSpPr>
          <p:nvPr/>
        </p:nvSpPr>
        <p:spPr bwMode="auto">
          <a:xfrm>
            <a:off x="1185863" y="4283075"/>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solidFill>
                  <a:srgbClr val="8399A6"/>
                </a:solidFill>
              </a:rPr>
              <a:t>2010</a:t>
            </a:r>
          </a:p>
        </p:txBody>
      </p:sp>
      <p:sp>
        <p:nvSpPr>
          <p:cNvPr id="5143" name="Line 23">
            <a:extLst>
              <a:ext uri="{FF2B5EF4-FFF2-40B4-BE49-F238E27FC236}">
                <a16:creationId xmlns:a16="http://schemas.microsoft.com/office/drawing/2014/main" id="{E9815EA2-4B78-4B57-8201-E670638B8A8B}"/>
              </a:ext>
            </a:extLst>
          </p:cNvPr>
          <p:cNvSpPr>
            <a:spLocks noChangeShapeType="1"/>
          </p:cNvSpPr>
          <p:nvPr/>
        </p:nvSpPr>
        <p:spPr bwMode="auto">
          <a:xfrm flipV="1">
            <a:off x="908050" y="2154238"/>
            <a:ext cx="0" cy="2360612"/>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4" name="Line 24">
            <a:extLst>
              <a:ext uri="{FF2B5EF4-FFF2-40B4-BE49-F238E27FC236}">
                <a16:creationId xmlns:a16="http://schemas.microsoft.com/office/drawing/2014/main" id="{56CE7EF8-5D2C-40CF-8696-A4E42DA00D7D}"/>
              </a:ext>
            </a:extLst>
          </p:cNvPr>
          <p:cNvSpPr>
            <a:spLocks noChangeShapeType="1"/>
          </p:cNvSpPr>
          <p:nvPr/>
        </p:nvSpPr>
        <p:spPr bwMode="auto">
          <a:xfrm flipH="1">
            <a:off x="908050" y="1828800"/>
            <a:ext cx="298450" cy="325438"/>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5" name="Line 25">
            <a:extLst>
              <a:ext uri="{FF2B5EF4-FFF2-40B4-BE49-F238E27FC236}">
                <a16:creationId xmlns:a16="http://schemas.microsoft.com/office/drawing/2014/main" id="{79626395-77E1-46E2-ABD5-0B55C44F67C4}"/>
              </a:ext>
            </a:extLst>
          </p:cNvPr>
          <p:cNvSpPr>
            <a:spLocks noChangeShapeType="1"/>
          </p:cNvSpPr>
          <p:nvPr/>
        </p:nvSpPr>
        <p:spPr bwMode="auto">
          <a:xfrm flipH="1">
            <a:off x="3141663" y="4351338"/>
            <a:ext cx="149225" cy="163512"/>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6" name="Line 26">
            <a:extLst>
              <a:ext uri="{FF2B5EF4-FFF2-40B4-BE49-F238E27FC236}">
                <a16:creationId xmlns:a16="http://schemas.microsoft.com/office/drawing/2014/main" id="{197CB4A9-B93F-43F9-BB14-6A4A91880CBD}"/>
              </a:ext>
            </a:extLst>
          </p:cNvPr>
          <p:cNvSpPr>
            <a:spLocks noChangeShapeType="1"/>
          </p:cNvSpPr>
          <p:nvPr/>
        </p:nvSpPr>
        <p:spPr bwMode="auto">
          <a:xfrm>
            <a:off x="1131888" y="4514850"/>
            <a:ext cx="2009775" cy="0"/>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7" name="Line 27">
            <a:extLst>
              <a:ext uri="{FF2B5EF4-FFF2-40B4-BE49-F238E27FC236}">
                <a16:creationId xmlns:a16="http://schemas.microsoft.com/office/drawing/2014/main" id="{AD8EF51F-8530-4DE0-949F-DB0549897573}"/>
              </a:ext>
            </a:extLst>
          </p:cNvPr>
          <p:cNvSpPr>
            <a:spLocks noChangeShapeType="1"/>
          </p:cNvSpPr>
          <p:nvPr/>
        </p:nvSpPr>
        <p:spPr bwMode="auto">
          <a:xfrm flipH="1">
            <a:off x="908050" y="2235200"/>
            <a:ext cx="298450" cy="325438"/>
          </a:xfrm>
          <a:prstGeom prst="line">
            <a:avLst/>
          </a:prstGeom>
          <a:noFill/>
          <a:ln w="9525">
            <a:solidFill>
              <a:srgbClr val="77777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4" name="Text Box 28">
            <a:extLst>
              <a:ext uri="{FF2B5EF4-FFF2-40B4-BE49-F238E27FC236}">
                <a16:creationId xmlns:a16="http://schemas.microsoft.com/office/drawing/2014/main" id="{E5AD07DD-039D-44BA-8993-BA19E9DF8044}"/>
              </a:ext>
            </a:extLst>
          </p:cNvPr>
          <p:cNvSpPr txBox="1">
            <a:spLocks noChangeArrowheads="1"/>
          </p:cNvSpPr>
          <p:nvPr/>
        </p:nvSpPr>
        <p:spPr bwMode="auto">
          <a:xfrm rot="-5400000">
            <a:off x="-305593" y="3083719"/>
            <a:ext cx="1014412" cy="304800"/>
          </a:xfrm>
          <a:prstGeom prst="rect">
            <a:avLst/>
          </a:prstGeom>
          <a:noFill/>
          <a:ln w="9525" algn="ctr">
            <a:noFill/>
            <a:miter lim="800000"/>
            <a:headEnd/>
            <a:tailEnd/>
          </a:ln>
          <a:effectLst/>
        </p:spPr>
        <p:txBody>
          <a:bodyPr wrap="none">
            <a:spAutoFit/>
          </a:bodyPr>
          <a:lstStyle/>
          <a:p>
            <a:pPr algn="ctr" eaLnBrk="1" hangingPunct="1">
              <a:defRPr/>
            </a:pPr>
            <a:r>
              <a:rPr lang="en-US" sz="1400" b="1">
                <a:solidFill>
                  <a:srgbClr val="000000"/>
                </a:solidFill>
                <a:effectLst>
                  <a:outerShdw blurRad="38100" dist="38100" dir="2700000" algn="tl">
                    <a:srgbClr val="C0C0C0"/>
                  </a:outerShdw>
                </a:effectLst>
                <a:latin typeface="Arial" charset="0"/>
                <a:ea typeface="ＭＳ Ｐゴシック" pitchFamily="1" charset="-128"/>
              </a:rPr>
              <a:t>NOx </a:t>
            </a:r>
            <a:r>
              <a:rPr lang="en-US" sz="800" b="1">
                <a:solidFill>
                  <a:srgbClr val="000000"/>
                </a:solidFill>
                <a:effectLst>
                  <a:outerShdw blurRad="38100" dist="38100" dir="2700000" algn="tl">
                    <a:srgbClr val="C0C0C0"/>
                  </a:outerShdw>
                </a:effectLst>
                <a:latin typeface="Arial" charset="0"/>
                <a:ea typeface="ＭＳ Ｐゴシック" pitchFamily="1" charset="-128"/>
              </a:rPr>
              <a:t>[g/hp-hr]</a:t>
            </a:r>
          </a:p>
        </p:txBody>
      </p:sp>
      <p:sp>
        <p:nvSpPr>
          <p:cNvPr id="111645" name="Text Box 29">
            <a:extLst>
              <a:ext uri="{FF2B5EF4-FFF2-40B4-BE49-F238E27FC236}">
                <a16:creationId xmlns:a16="http://schemas.microsoft.com/office/drawing/2014/main" id="{B3D15F35-0E73-4AC9-B1EA-C830601E2836}"/>
              </a:ext>
            </a:extLst>
          </p:cNvPr>
          <p:cNvSpPr txBox="1">
            <a:spLocks noChangeArrowheads="1"/>
          </p:cNvSpPr>
          <p:nvPr/>
        </p:nvSpPr>
        <p:spPr bwMode="auto">
          <a:xfrm>
            <a:off x="1668463" y="4800600"/>
            <a:ext cx="915987" cy="304800"/>
          </a:xfrm>
          <a:prstGeom prst="rect">
            <a:avLst/>
          </a:prstGeom>
          <a:noFill/>
          <a:ln w="9525" algn="ctr">
            <a:noFill/>
            <a:miter lim="800000"/>
            <a:headEnd/>
            <a:tailEnd/>
          </a:ln>
          <a:effectLst/>
        </p:spPr>
        <p:txBody>
          <a:bodyPr wrap="none">
            <a:spAutoFit/>
          </a:bodyPr>
          <a:lstStyle/>
          <a:p>
            <a:pPr algn="ctr" eaLnBrk="1" hangingPunct="1">
              <a:defRPr/>
            </a:pPr>
            <a:r>
              <a:rPr lang="en-US" sz="1400" b="1">
                <a:solidFill>
                  <a:srgbClr val="000000"/>
                </a:solidFill>
                <a:effectLst>
                  <a:outerShdw blurRad="38100" dist="38100" dir="2700000" algn="tl">
                    <a:srgbClr val="C0C0C0"/>
                  </a:outerShdw>
                </a:effectLst>
                <a:latin typeface="Arial" charset="0"/>
                <a:ea typeface="ＭＳ Ｐゴシック" pitchFamily="1" charset="-128"/>
              </a:rPr>
              <a:t>PM </a:t>
            </a:r>
            <a:r>
              <a:rPr lang="en-US" sz="800" b="1">
                <a:solidFill>
                  <a:srgbClr val="000000"/>
                </a:solidFill>
                <a:effectLst>
                  <a:outerShdw blurRad="38100" dist="38100" dir="2700000" algn="tl">
                    <a:srgbClr val="C0C0C0"/>
                  </a:outerShdw>
                </a:effectLst>
                <a:latin typeface="Arial" charset="0"/>
                <a:ea typeface="ＭＳ Ｐゴシック" pitchFamily="1" charset="-128"/>
              </a:rPr>
              <a:t>[g/hp-hr]</a:t>
            </a:r>
          </a:p>
        </p:txBody>
      </p:sp>
      <p:sp>
        <p:nvSpPr>
          <p:cNvPr id="5150" name="Line 30">
            <a:extLst>
              <a:ext uri="{FF2B5EF4-FFF2-40B4-BE49-F238E27FC236}">
                <a16:creationId xmlns:a16="http://schemas.microsoft.com/office/drawing/2014/main" id="{4CAC9C84-0D10-41ED-A25B-3036C4241B2E}"/>
              </a:ext>
            </a:extLst>
          </p:cNvPr>
          <p:cNvSpPr>
            <a:spLocks noChangeShapeType="1"/>
          </p:cNvSpPr>
          <p:nvPr/>
        </p:nvSpPr>
        <p:spPr bwMode="auto">
          <a:xfrm>
            <a:off x="735013" y="2289175"/>
            <a:ext cx="0" cy="195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51" name="Line 31">
            <a:extLst>
              <a:ext uri="{FF2B5EF4-FFF2-40B4-BE49-F238E27FC236}">
                <a16:creationId xmlns:a16="http://schemas.microsoft.com/office/drawing/2014/main" id="{6931788A-7A99-4B81-BB39-38FA5D7960A6}"/>
              </a:ext>
            </a:extLst>
          </p:cNvPr>
          <p:cNvSpPr>
            <a:spLocks noChangeShapeType="1"/>
          </p:cNvSpPr>
          <p:nvPr/>
        </p:nvSpPr>
        <p:spPr bwMode="auto">
          <a:xfrm>
            <a:off x="735013" y="2678113"/>
            <a:ext cx="0" cy="4381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52" name="Line 32">
            <a:extLst>
              <a:ext uri="{FF2B5EF4-FFF2-40B4-BE49-F238E27FC236}">
                <a16:creationId xmlns:a16="http://schemas.microsoft.com/office/drawing/2014/main" id="{25816A51-CC1D-422E-9026-4D051300BF3B}"/>
              </a:ext>
            </a:extLst>
          </p:cNvPr>
          <p:cNvSpPr>
            <a:spLocks noChangeShapeType="1"/>
          </p:cNvSpPr>
          <p:nvPr/>
        </p:nvSpPr>
        <p:spPr bwMode="auto">
          <a:xfrm>
            <a:off x="735013" y="3359150"/>
            <a:ext cx="0" cy="3397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53" name="Line 33">
            <a:extLst>
              <a:ext uri="{FF2B5EF4-FFF2-40B4-BE49-F238E27FC236}">
                <a16:creationId xmlns:a16="http://schemas.microsoft.com/office/drawing/2014/main" id="{13E62FC1-DBF8-479E-9FFD-6984901A6C7C}"/>
              </a:ext>
            </a:extLst>
          </p:cNvPr>
          <p:cNvSpPr>
            <a:spLocks noChangeShapeType="1"/>
          </p:cNvSpPr>
          <p:nvPr/>
        </p:nvSpPr>
        <p:spPr bwMode="auto">
          <a:xfrm>
            <a:off x="735013" y="3894138"/>
            <a:ext cx="0" cy="4365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54" name="Text Box 34">
            <a:extLst>
              <a:ext uri="{FF2B5EF4-FFF2-40B4-BE49-F238E27FC236}">
                <a16:creationId xmlns:a16="http://schemas.microsoft.com/office/drawing/2014/main" id="{32AAD0A0-9616-4DC7-81F0-B081B8507124}"/>
              </a:ext>
            </a:extLst>
          </p:cNvPr>
          <p:cNvSpPr txBox="1">
            <a:spLocks noChangeArrowheads="1"/>
          </p:cNvSpPr>
          <p:nvPr/>
        </p:nvSpPr>
        <p:spPr bwMode="auto">
          <a:xfrm>
            <a:off x="347663" y="2354263"/>
            <a:ext cx="436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solidFill>
                  <a:srgbClr val="000000"/>
                </a:solidFill>
              </a:rPr>
              <a:t>20%</a:t>
            </a:r>
          </a:p>
        </p:txBody>
      </p:sp>
      <p:sp>
        <p:nvSpPr>
          <p:cNvPr id="5155" name="Text Box 35">
            <a:extLst>
              <a:ext uri="{FF2B5EF4-FFF2-40B4-BE49-F238E27FC236}">
                <a16:creationId xmlns:a16="http://schemas.microsoft.com/office/drawing/2014/main" id="{40AC56F5-BE19-4490-A35E-B505F8ADC05F}"/>
              </a:ext>
            </a:extLst>
          </p:cNvPr>
          <p:cNvSpPr txBox="1">
            <a:spLocks noChangeArrowheads="1"/>
          </p:cNvSpPr>
          <p:nvPr/>
        </p:nvSpPr>
        <p:spPr bwMode="auto">
          <a:xfrm>
            <a:off x="357188" y="2800350"/>
            <a:ext cx="436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solidFill>
                  <a:srgbClr val="000000"/>
                </a:solidFill>
              </a:rPr>
              <a:t>38%</a:t>
            </a:r>
          </a:p>
        </p:txBody>
      </p:sp>
      <p:sp>
        <p:nvSpPr>
          <p:cNvPr id="5156" name="Text Box 36">
            <a:extLst>
              <a:ext uri="{FF2B5EF4-FFF2-40B4-BE49-F238E27FC236}">
                <a16:creationId xmlns:a16="http://schemas.microsoft.com/office/drawing/2014/main" id="{419CB4A6-380A-408A-B641-EA54393D1632}"/>
              </a:ext>
            </a:extLst>
          </p:cNvPr>
          <p:cNvSpPr txBox="1">
            <a:spLocks noChangeArrowheads="1"/>
          </p:cNvSpPr>
          <p:nvPr/>
        </p:nvSpPr>
        <p:spPr bwMode="auto">
          <a:xfrm>
            <a:off x="322263" y="2479675"/>
            <a:ext cx="436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solidFill>
                  <a:srgbClr val="000000"/>
                </a:solidFill>
              </a:rPr>
              <a:t>52%</a:t>
            </a:r>
          </a:p>
        </p:txBody>
      </p:sp>
      <p:sp>
        <p:nvSpPr>
          <p:cNvPr id="5157" name="Text Box 37">
            <a:extLst>
              <a:ext uri="{FF2B5EF4-FFF2-40B4-BE49-F238E27FC236}">
                <a16:creationId xmlns:a16="http://schemas.microsoft.com/office/drawing/2014/main" id="{A358FBDA-0756-42A1-B76C-6EF782EFDDE1}"/>
              </a:ext>
            </a:extLst>
          </p:cNvPr>
          <p:cNvSpPr txBox="1">
            <a:spLocks noChangeArrowheads="1"/>
          </p:cNvSpPr>
          <p:nvPr/>
        </p:nvSpPr>
        <p:spPr bwMode="auto">
          <a:xfrm>
            <a:off x="357188" y="4064000"/>
            <a:ext cx="436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solidFill>
                  <a:srgbClr val="000000"/>
                </a:solidFill>
              </a:rPr>
              <a:t>83%</a:t>
            </a:r>
          </a:p>
        </p:txBody>
      </p:sp>
      <p:sp>
        <p:nvSpPr>
          <p:cNvPr id="5158" name="Line 38">
            <a:extLst>
              <a:ext uri="{FF2B5EF4-FFF2-40B4-BE49-F238E27FC236}">
                <a16:creationId xmlns:a16="http://schemas.microsoft.com/office/drawing/2014/main" id="{AFFD872A-6C99-4729-91FE-27CCF7F1D8CB}"/>
              </a:ext>
            </a:extLst>
          </p:cNvPr>
          <p:cNvSpPr>
            <a:spLocks noChangeShapeType="1"/>
          </p:cNvSpPr>
          <p:nvPr/>
        </p:nvSpPr>
        <p:spPr bwMode="auto">
          <a:xfrm flipH="1">
            <a:off x="1401763" y="4622800"/>
            <a:ext cx="14668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59" name="Text Box 39">
            <a:extLst>
              <a:ext uri="{FF2B5EF4-FFF2-40B4-BE49-F238E27FC236}">
                <a16:creationId xmlns:a16="http://schemas.microsoft.com/office/drawing/2014/main" id="{DF9A17AB-4325-41DD-A32D-6979BD955CC0}"/>
              </a:ext>
            </a:extLst>
          </p:cNvPr>
          <p:cNvSpPr txBox="1">
            <a:spLocks noChangeArrowheads="1"/>
          </p:cNvSpPr>
          <p:nvPr/>
        </p:nvSpPr>
        <p:spPr bwMode="auto">
          <a:xfrm>
            <a:off x="2068513" y="4695825"/>
            <a:ext cx="436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solidFill>
                  <a:srgbClr val="000000"/>
                </a:solidFill>
              </a:rPr>
              <a:t>90%</a:t>
            </a:r>
          </a:p>
        </p:txBody>
      </p:sp>
      <p:sp>
        <p:nvSpPr>
          <p:cNvPr id="5160" name="AutoShape 40">
            <a:extLst>
              <a:ext uri="{FF2B5EF4-FFF2-40B4-BE49-F238E27FC236}">
                <a16:creationId xmlns:a16="http://schemas.microsoft.com/office/drawing/2014/main" id="{AE2C2A76-6607-45FC-9DFC-F47AE943CA48}"/>
              </a:ext>
            </a:extLst>
          </p:cNvPr>
          <p:cNvSpPr>
            <a:spLocks noChangeArrowheads="1"/>
          </p:cNvSpPr>
          <p:nvPr/>
        </p:nvSpPr>
        <p:spPr bwMode="auto">
          <a:xfrm>
            <a:off x="3581400" y="1855788"/>
            <a:ext cx="762000" cy="2178050"/>
          </a:xfrm>
          <a:prstGeom prst="downArrow">
            <a:avLst>
              <a:gd name="adj1" fmla="val 50000"/>
              <a:gd name="adj2" fmla="val 71458"/>
            </a:avLst>
          </a:prstGeom>
          <a:gradFill rotWithShape="1">
            <a:gsLst>
              <a:gs pos="0">
                <a:srgbClr val="006E00"/>
              </a:gs>
              <a:gs pos="100000">
                <a:srgbClr val="008000">
                  <a:alpha val="23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solidFill>
                  <a:schemeClr val="bg1"/>
                </a:solidFill>
              </a:rPr>
              <a:t>Pollutants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209C1AD2-5BAA-4EEF-BF69-D6E52532B17D}"/>
              </a:ext>
            </a:extLst>
          </p:cNvPr>
          <p:cNvSpPr>
            <a:spLocks noChangeArrowheads="1"/>
          </p:cNvSpPr>
          <p:nvPr/>
        </p:nvSpPr>
        <p:spPr bwMode="auto">
          <a:xfrm>
            <a:off x="152400" y="3124200"/>
            <a:ext cx="784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1">
                <a:solidFill>
                  <a:schemeClr val="bg1"/>
                </a:solidFill>
              </a:rPr>
              <a:t>SCR</a:t>
            </a:r>
            <a:br>
              <a:rPr lang="en-US" altLang="en-US" sz="4400" b="1">
                <a:solidFill>
                  <a:schemeClr val="bg1"/>
                </a:solidFill>
              </a:rPr>
            </a:br>
            <a:r>
              <a:rPr lang="en-US" altLang="en-US" sz="4400" b="1">
                <a:solidFill>
                  <a:schemeClr val="bg1"/>
                </a:solidFill>
              </a:rPr>
              <a:t>Selective Catalytic Reduction</a:t>
            </a:r>
            <a:endParaRPr lang="en-US" altLang="en-US" sz="1500" b="1">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3D3DBF1-BE4E-4DF8-8DF7-54F0B08BF718}"/>
              </a:ext>
            </a:extLst>
          </p:cNvPr>
          <p:cNvSpPr>
            <a:spLocks noGrp="1" noChangeArrowheads="1"/>
          </p:cNvSpPr>
          <p:nvPr>
            <p:ph type="title"/>
          </p:nvPr>
        </p:nvSpPr>
        <p:spPr>
          <a:xfrm>
            <a:off x="914400" y="304800"/>
            <a:ext cx="6908800" cy="1143000"/>
          </a:xfrm>
        </p:spPr>
        <p:txBody>
          <a:bodyPr/>
          <a:lstStyle/>
          <a:p>
            <a:pPr eaLnBrk="1" hangingPunct="1"/>
            <a:r>
              <a:rPr lang="en-US" altLang="en-US"/>
              <a:t>2007 System Architecture</a:t>
            </a:r>
          </a:p>
        </p:txBody>
      </p:sp>
      <p:sp>
        <p:nvSpPr>
          <p:cNvPr id="9219" name="Line 4">
            <a:extLst>
              <a:ext uri="{FF2B5EF4-FFF2-40B4-BE49-F238E27FC236}">
                <a16:creationId xmlns:a16="http://schemas.microsoft.com/office/drawing/2014/main" id="{39A2B7B3-FFAD-4B50-8961-88BBC55B94FF}"/>
              </a:ext>
            </a:extLst>
          </p:cNvPr>
          <p:cNvSpPr>
            <a:spLocks noChangeAspect="1" noChangeShapeType="1"/>
          </p:cNvSpPr>
          <p:nvPr/>
        </p:nvSpPr>
        <p:spPr bwMode="auto">
          <a:xfrm rot="-5400000">
            <a:off x="1318419" y="1996281"/>
            <a:ext cx="0" cy="1500188"/>
          </a:xfrm>
          <a:prstGeom prst="line">
            <a:avLst/>
          </a:prstGeom>
          <a:noFill/>
          <a:ln w="38100">
            <a:solidFill>
              <a:schemeClr val="folHlink"/>
            </a:solidFill>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9220" name="AutoShape 5">
            <a:extLst>
              <a:ext uri="{FF2B5EF4-FFF2-40B4-BE49-F238E27FC236}">
                <a16:creationId xmlns:a16="http://schemas.microsoft.com/office/drawing/2014/main" id="{B844FEBD-478D-4D9C-AE70-79856238716F}"/>
              </a:ext>
            </a:extLst>
          </p:cNvPr>
          <p:cNvSpPr>
            <a:spLocks noChangeAspect="1" noChangeArrowheads="1"/>
          </p:cNvSpPr>
          <p:nvPr/>
        </p:nvSpPr>
        <p:spPr bwMode="auto">
          <a:xfrm>
            <a:off x="4140200" y="2335213"/>
            <a:ext cx="2097088" cy="812800"/>
          </a:xfrm>
          <a:prstGeom prst="flowChartPreparation">
            <a:avLst/>
          </a:prstGeom>
          <a:gradFill rotWithShape="0">
            <a:gsLst>
              <a:gs pos="0">
                <a:srgbClr val="B2B2B2"/>
              </a:gs>
              <a:gs pos="50000">
                <a:srgbClr val="F8F8F8"/>
              </a:gs>
              <a:gs pos="100000">
                <a:srgbClr val="B2B2B2"/>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21" name="Rectangle 6">
            <a:extLst>
              <a:ext uri="{FF2B5EF4-FFF2-40B4-BE49-F238E27FC236}">
                <a16:creationId xmlns:a16="http://schemas.microsoft.com/office/drawing/2014/main" id="{21D9CF15-8C55-44C7-9633-A5CEC8CB55F5}"/>
              </a:ext>
            </a:extLst>
          </p:cNvPr>
          <p:cNvSpPr>
            <a:spLocks noChangeAspect="1" noChangeArrowheads="1"/>
          </p:cNvSpPr>
          <p:nvPr/>
        </p:nvSpPr>
        <p:spPr bwMode="auto">
          <a:xfrm rot="5400000">
            <a:off x="2307432" y="2318543"/>
            <a:ext cx="133350" cy="258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22" name="Rectangle 7">
            <a:extLst>
              <a:ext uri="{FF2B5EF4-FFF2-40B4-BE49-F238E27FC236}">
                <a16:creationId xmlns:a16="http://schemas.microsoft.com/office/drawing/2014/main" id="{8DA12D02-0C0F-4BBC-B7E0-6E61476F7B74}"/>
              </a:ext>
            </a:extLst>
          </p:cNvPr>
          <p:cNvSpPr>
            <a:spLocks noChangeAspect="1" noChangeArrowheads="1"/>
          </p:cNvSpPr>
          <p:nvPr/>
        </p:nvSpPr>
        <p:spPr bwMode="auto">
          <a:xfrm rot="5400000">
            <a:off x="2352675" y="2679700"/>
            <a:ext cx="295275" cy="130175"/>
          </a:xfrm>
          <a:prstGeom prst="rect">
            <a:avLst/>
          </a:prstGeom>
          <a:solidFill>
            <a:schemeClr val="bg1"/>
          </a:solidFill>
          <a:ln w="9525">
            <a:solidFill>
              <a:schemeClr val="tx1"/>
            </a:solidFill>
            <a:miter lim="800000"/>
            <a:headEnd/>
            <a:tailEnd/>
          </a:ln>
        </p:spPr>
        <p:txBody>
          <a:bodyPr rot="10800000" vert="eaVert"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latin typeface="Times New Roman" panose="02020603050405020304" pitchFamily="18" charset="0"/>
              <a:cs typeface="Arial" panose="020B0604020202020204" pitchFamily="34" charset="0"/>
            </a:endParaRPr>
          </a:p>
        </p:txBody>
      </p:sp>
      <p:sp>
        <p:nvSpPr>
          <p:cNvPr id="9223" name="AutoShape 8">
            <a:extLst>
              <a:ext uri="{FF2B5EF4-FFF2-40B4-BE49-F238E27FC236}">
                <a16:creationId xmlns:a16="http://schemas.microsoft.com/office/drawing/2014/main" id="{F1F3D57B-E6CC-4A49-8D73-A4A57E7DE291}"/>
              </a:ext>
            </a:extLst>
          </p:cNvPr>
          <p:cNvSpPr>
            <a:spLocks noChangeAspect="1" noChangeArrowheads="1"/>
          </p:cNvSpPr>
          <p:nvPr/>
        </p:nvSpPr>
        <p:spPr bwMode="auto">
          <a:xfrm rot="16200000" flipV="1">
            <a:off x="2131219" y="2628106"/>
            <a:ext cx="485775" cy="258763"/>
          </a:xfrm>
          <a:prstGeom prst="flowChartManualInpu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24" name="Line 9">
            <a:extLst>
              <a:ext uri="{FF2B5EF4-FFF2-40B4-BE49-F238E27FC236}">
                <a16:creationId xmlns:a16="http://schemas.microsoft.com/office/drawing/2014/main" id="{5CD74DFF-14C5-44CC-ABB0-36BA84DF3F0A}"/>
              </a:ext>
            </a:extLst>
          </p:cNvPr>
          <p:cNvSpPr>
            <a:spLocks noChangeAspect="1" noChangeShapeType="1"/>
          </p:cNvSpPr>
          <p:nvPr/>
        </p:nvSpPr>
        <p:spPr bwMode="auto">
          <a:xfrm rot="5400000">
            <a:off x="1984375" y="2754313"/>
            <a:ext cx="4540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 name="Rectangle 10">
            <a:extLst>
              <a:ext uri="{FF2B5EF4-FFF2-40B4-BE49-F238E27FC236}">
                <a16:creationId xmlns:a16="http://schemas.microsoft.com/office/drawing/2014/main" id="{A5407ACF-0AE4-4B3A-9674-3AA36AB79850}"/>
              </a:ext>
            </a:extLst>
          </p:cNvPr>
          <p:cNvSpPr>
            <a:spLocks noChangeAspect="1" noChangeArrowheads="1"/>
          </p:cNvSpPr>
          <p:nvPr/>
        </p:nvSpPr>
        <p:spPr bwMode="auto">
          <a:xfrm>
            <a:off x="1473200" y="2598738"/>
            <a:ext cx="590550" cy="292100"/>
          </a:xfrm>
          <a:prstGeom prst="rect">
            <a:avLst/>
          </a:prstGeom>
          <a:gradFill rotWithShape="0">
            <a:gsLst>
              <a:gs pos="0">
                <a:srgbClr val="B2B2B2"/>
              </a:gs>
              <a:gs pos="50000">
                <a:srgbClr val="F8F8F8"/>
              </a:gs>
              <a:gs pos="100000">
                <a:srgbClr val="B2B2B2"/>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26" name="AutoShape 11">
            <a:extLst>
              <a:ext uri="{FF2B5EF4-FFF2-40B4-BE49-F238E27FC236}">
                <a16:creationId xmlns:a16="http://schemas.microsoft.com/office/drawing/2014/main" id="{436AB99F-8045-4CEB-95CF-D0E6B5B348A9}"/>
              </a:ext>
            </a:extLst>
          </p:cNvPr>
          <p:cNvSpPr>
            <a:spLocks noChangeAspect="1" noChangeArrowheads="1"/>
          </p:cNvSpPr>
          <p:nvPr/>
        </p:nvSpPr>
        <p:spPr bwMode="auto">
          <a:xfrm rot="5400000" flipV="1">
            <a:off x="1844676" y="2674937"/>
            <a:ext cx="487362" cy="169863"/>
          </a:xfrm>
          <a:prstGeom prst="flowChartManualInpu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27" name="Line 12">
            <a:extLst>
              <a:ext uri="{FF2B5EF4-FFF2-40B4-BE49-F238E27FC236}">
                <a16:creationId xmlns:a16="http://schemas.microsoft.com/office/drawing/2014/main" id="{4EED74C5-E7BE-4939-8447-A35E3CDC8299}"/>
              </a:ext>
            </a:extLst>
          </p:cNvPr>
          <p:cNvSpPr>
            <a:spLocks noChangeAspect="1" noChangeShapeType="1"/>
          </p:cNvSpPr>
          <p:nvPr/>
        </p:nvSpPr>
        <p:spPr bwMode="auto">
          <a:xfrm flipV="1">
            <a:off x="3524250" y="2463800"/>
            <a:ext cx="444500" cy="14128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228" name="Line 13">
            <a:extLst>
              <a:ext uri="{FF2B5EF4-FFF2-40B4-BE49-F238E27FC236}">
                <a16:creationId xmlns:a16="http://schemas.microsoft.com/office/drawing/2014/main" id="{2259B42C-68BA-4596-B035-392DFE902FD4}"/>
              </a:ext>
            </a:extLst>
          </p:cNvPr>
          <p:cNvSpPr>
            <a:spLocks noChangeAspect="1" noChangeShapeType="1"/>
          </p:cNvSpPr>
          <p:nvPr/>
        </p:nvSpPr>
        <p:spPr bwMode="auto">
          <a:xfrm>
            <a:off x="4321175" y="3006725"/>
            <a:ext cx="236538" cy="13652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9229" name="AutoShape 14">
            <a:extLst>
              <a:ext uri="{FF2B5EF4-FFF2-40B4-BE49-F238E27FC236}">
                <a16:creationId xmlns:a16="http://schemas.microsoft.com/office/drawing/2014/main" id="{A8B3CD03-839E-4430-9090-CD137B9071C2}"/>
              </a:ext>
            </a:extLst>
          </p:cNvPr>
          <p:cNvSpPr>
            <a:spLocks noChangeAspect="1" noChangeArrowheads="1"/>
          </p:cNvSpPr>
          <p:nvPr/>
        </p:nvSpPr>
        <p:spPr bwMode="auto">
          <a:xfrm rot="5400000">
            <a:off x="4030662" y="2614613"/>
            <a:ext cx="811213" cy="2428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537 w 21600"/>
              <a:gd name="T13" fmla="*/ 3537 h 21600"/>
              <a:gd name="T14" fmla="*/ 18063 w 21600"/>
              <a:gd name="T15" fmla="*/ 18063 h 21600"/>
            </a:gdLst>
            <a:ahLst/>
            <a:cxnLst>
              <a:cxn ang="T8">
                <a:pos x="T0" y="T1"/>
              </a:cxn>
              <a:cxn ang="T9">
                <a:pos x="T2" y="T3"/>
              </a:cxn>
              <a:cxn ang="T10">
                <a:pos x="T4" y="T5"/>
              </a:cxn>
              <a:cxn ang="T11">
                <a:pos x="T6" y="T7"/>
              </a:cxn>
            </a:cxnLst>
            <a:rect l="T12" t="T13" r="T14" b="T15"/>
            <a:pathLst>
              <a:path w="21600" h="21600">
                <a:moveTo>
                  <a:pt x="0" y="0"/>
                </a:moveTo>
                <a:lnTo>
                  <a:pt x="3474" y="21600"/>
                </a:lnTo>
                <a:lnTo>
                  <a:pt x="18126" y="21600"/>
                </a:lnTo>
                <a:lnTo>
                  <a:pt x="21600" y="0"/>
                </a:lnTo>
                <a:lnTo>
                  <a:pt x="0" y="0"/>
                </a:lnTo>
                <a:close/>
              </a:path>
            </a:pathLst>
          </a:custGeom>
          <a:gradFill rotWithShape="0">
            <a:gsLst>
              <a:gs pos="0">
                <a:srgbClr val="B2B2B2"/>
              </a:gs>
              <a:gs pos="50000">
                <a:srgbClr val="F8F8F8"/>
              </a:gs>
              <a:gs pos="100000">
                <a:srgbClr val="B2B2B2"/>
              </a:gs>
            </a:gsLst>
            <a:lin ang="5400000" scaled="1"/>
          </a:gradFill>
          <a:ln w="9525" algn="ctr">
            <a:solidFill>
              <a:schemeClr val="tx1"/>
            </a:solidFill>
            <a:miter lim="800000"/>
            <a:headEnd/>
            <a:tailEnd/>
          </a:ln>
        </p:spPr>
        <p:txBody>
          <a:bodyPr wrap="none" anchor="ctr"/>
          <a:lstStyle/>
          <a:p>
            <a:endParaRPr lang="en-US"/>
          </a:p>
        </p:txBody>
      </p:sp>
      <p:sp>
        <p:nvSpPr>
          <p:cNvPr id="9230" name="Text Box 15">
            <a:extLst>
              <a:ext uri="{FF2B5EF4-FFF2-40B4-BE49-F238E27FC236}">
                <a16:creationId xmlns:a16="http://schemas.microsoft.com/office/drawing/2014/main" id="{238BAC92-78E4-4253-BAED-F9F2ED06C766}"/>
              </a:ext>
            </a:extLst>
          </p:cNvPr>
          <p:cNvSpPr txBox="1">
            <a:spLocks noChangeAspect="1" noChangeArrowheads="1"/>
          </p:cNvSpPr>
          <p:nvPr/>
        </p:nvSpPr>
        <p:spPr bwMode="auto">
          <a:xfrm>
            <a:off x="3657600" y="3038475"/>
            <a:ext cx="9493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300" b="1">
                <a:cs typeface="Arial" panose="020B0604020202020204" pitchFamily="34" charset="0"/>
              </a:rPr>
              <a:t>Oxidation</a:t>
            </a:r>
          </a:p>
          <a:p>
            <a:pPr algn="ctr">
              <a:spcBef>
                <a:spcPct val="0"/>
              </a:spcBef>
              <a:buFontTx/>
              <a:buNone/>
            </a:pPr>
            <a:r>
              <a:rPr lang="en-US" altLang="en-US" sz="1300" b="1">
                <a:cs typeface="Arial" panose="020B0604020202020204" pitchFamily="34" charset="0"/>
              </a:rPr>
              <a:t>Catalyst</a:t>
            </a:r>
          </a:p>
        </p:txBody>
      </p:sp>
      <p:sp>
        <p:nvSpPr>
          <p:cNvPr id="9231" name="Rectangle 16">
            <a:extLst>
              <a:ext uri="{FF2B5EF4-FFF2-40B4-BE49-F238E27FC236}">
                <a16:creationId xmlns:a16="http://schemas.microsoft.com/office/drawing/2014/main" id="{1197CDA4-B8AB-4403-BC71-1CEA30DB406B}"/>
              </a:ext>
            </a:extLst>
          </p:cNvPr>
          <p:cNvSpPr>
            <a:spLocks noChangeAspect="1" noChangeArrowheads="1"/>
          </p:cNvSpPr>
          <p:nvPr/>
        </p:nvSpPr>
        <p:spPr bwMode="auto">
          <a:xfrm>
            <a:off x="2524125" y="2597150"/>
            <a:ext cx="1006475" cy="290513"/>
          </a:xfrm>
          <a:prstGeom prst="rect">
            <a:avLst/>
          </a:prstGeom>
          <a:gradFill rotWithShape="0">
            <a:gsLst>
              <a:gs pos="0">
                <a:srgbClr val="B2B2B2"/>
              </a:gs>
              <a:gs pos="50000">
                <a:srgbClr val="F8F8F8"/>
              </a:gs>
              <a:gs pos="100000">
                <a:srgbClr val="B2B2B2"/>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32" name="Line 17">
            <a:extLst>
              <a:ext uri="{FF2B5EF4-FFF2-40B4-BE49-F238E27FC236}">
                <a16:creationId xmlns:a16="http://schemas.microsoft.com/office/drawing/2014/main" id="{233A73C1-01C4-43FA-9468-E837F46C5377}"/>
              </a:ext>
            </a:extLst>
          </p:cNvPr>
          <p:cNvSpPr>
            <a:spLocks noChangeAspect="1" noChangeShapeType="1"/>
          </p:cNvSpPr>
          <p:nvPr/>
        </p:nvSpPr>
        <p:spPr bwMode="auto">
          <a:xfrm>
            <a:off x="2562225" y="2620963"/>
            <a:ext cx="957263"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3" name="Line 18">
            <a:extLst>
              <a:ext uri="{FF2B5EF4-FFF2-40B4-BE49-F238E27FC236}">
                <a16:creationId xmlns:a16="http://schemas.microsoft.com/office/drawing/2014/main" id="{E5F2FB4F-167E-46BD-BBD7-E14722E0D48F}"/>
              </a:ext>
            </a:extLst>
          </p:cNvPr>
          <p:cNvSpPr>
            <a:spLocks noChangeAspect="1" noChangeShapeType="1"/>
          </p:cNvSpPr>
          <p:nvPr/>
        </p:nvSpPr>
        <p:spPr bwMode="auto">
          <a:xfrm>
            <a:off x="2571750" y="2849563"/>
            <a:ext cx="954088"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4" name="Rectangle 19">
            <a:extLst>
              <a:ext uri="{FF2B5EF4-FFF2-40B4-BE49-F238E27FC236}">
                <a16:creationId xmlns:a16="http://schemas.microsoft.com/office/drawing/2014/main" id="{F485192F-F9FF-4AF9-9AFC-DE7C0F8677D9}"/>
              </a:ext>
            </a:extLst>
          </p:cNvPr>
          <p:cNvSpPr>
            <a:spLocks noChangeAspect="1" noChangeArrowheads="1"/>
          </p:cNvSpPr>
          <p:nvPr/>
        </p:nvSpPr>
        <p:spPr bwMode="auto">
          <a:xfrm>
            <a:off x="4705350" y="2333625"/>
            <a:ext cx="1055688" cy="812800"/>
          </a:xfrm>
          <a:prstGeom prst="rect">
            <a:avLst/>
          </a:prstGeom>
          <a:solidFill>
            <a:srgbClr val="008000">
              <a:alpha val="76862"/>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35" name="AutoShape 20">
            <a:extLst>
              <a:ext uri="{FF2B5EF4-FFF2-40B4-BE49-F238E27FC236}">
                <a16:creationId xmlns:a16="http://schemas.microsoft.com/office/drawing/2014/main" id="{74B6E1D4-4235-4592-8D76-0C30FA06234D}"/>
              </a:ext>
            </a:extLst>
          </p:cNvPr>
          <p:cNvSpPr>
            <a:spLocks noChangeAspect="1" noChangeArrowheads="1"/>
          </p:cNvSpPr>
          <p:nvPr/>
        </p:nvSpPr>
        <p:spPr bwMode="auto">
          <a:xfrm rot="5400000">
            <a:off x="3479006" y="2515394"/>
            <a:ext cx="554038" cy="4445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307 w 21600"/>
              <a:gd name="T13" fmla="*/ 4307 h 21600"/>
              <a:gd name="T14" fmla="*/ 17293 w 21600"/>
              <a:gd name="T15" fmla="*/ 17293 h 21600"/>
            </a:gdLst>
            <a:ahLst/>
            <a:cxnLst>
              <a:cxn ang="T8">
                <a:pos x="T0" y="T1"/>
              </a:cxn>
              <a:cxn ang="T9">
                <a:pos x="T2" y="T3"/>
              </a:cxn>
              <a:cxn ang="T10">
                <a:pos x="T4" y="T5"/>
              </a:cxn>
              <a:cxn ang="T11">
                <a:pos x="T6" y="T7"/>
              </a:cxn>
            </a:cxnLst>
            <a:rect l="T12" t="T13" r="T14" b="T15"/>
            <a:pathLst>
              <a:path w="21600" h="21600">
                <a:moveTo>
                  <a:pt x="0" y="0"/>
                </a:moveTo>
                <a:lnTo>
                  <a:pt x="5014" y="21600"/>
                </a:lnTo>
                <a:lnTo>
                  <a:pt x="16586" y="21600"/>
                </a:lnTo>
                <a:lnTo>
                  <a:pt x="21600" y="0"/>
                </a:lnTo>
                <a:lnTo>
                  <a:pt x="0" y="0"/>
                </a:lnTo>
                <a:close/>
              </a:path>
            </a:pathLst>
          </a:custGeom>
          <a:gradFill rotWithShape="0">
            <a:gsLst>
              <a:gs pos="0">
                <a:srgbClr val="B2B2B2"/>
              </a:gs>
              <a:gs pos="50000">
                <a:srgbClr val="F8F8F8"/>
              </a:gs>
              <a:gs pos="100000">
                <a:srgbClr val="B2B2B2"/>
              </a:gs>
            </a:gsLst>
            <a:lin ang="5400000" scaled="1"/>
          </a:gradFill>
          <a:ln w="9525" algn="ctr">
            <a:solidFill>
              <a:schemeClr val="tx1"/>
            </a:solidFill>
            <a:miter lim="800000"/>
            <a:headEnd/>
            <a:tailEnd/>
          </a:ln>
        </p:spPr>
        <p:txBody>
          <a:bodyPr wrap="none" anchor="ctr"/>
          <a:lstStyle/>
          <a:p>
            <a:endParaRPr lang="en-US"/>
          </a:p>
        </p:txBody>
      </p:sp>
      <p:sp>
        <p:nvSpPr>
          <p:cNvPr id="9236" name="Rectangle 21">
            <a:extLst>
              <a:ext uri="{FF2B5EF4-FFF2-40B4-BE49-F238E27FC236}">
                <a16:creationId xmlns:a16="http://schemas.microsoft.com/office/drawing/2014/main" id="{7681F9D5-2B06-4066-86D1-F2370FDC286C}"/>
              </a:ext>
            </a:extLst>
          </p:cNvPr>
          <p:cNvSpPr>
            <a:spLocks noChangeAspect="1" noChangeArrowheads="1"/>
          </p:cNvSpPr>
          <p:nvPr/>
        </p:nvSpPr>
        <p:spPr bwMode="auto">
          <a:xfrm>
            <a:off x="3984625" y="2460625"/>
            <a:ext cx="327025" cy="549275"/>
          </a:xfrm>
          <a:prstGeom prst="rect">
            <a:avLst/>
          </a:prstGeom>
          <a:solidFill>
            <a:srgbClr val="FF3300"/>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37" name="Text Box 22">
            <a:extLst>
              <a:ext uri="{FF2B5EF4-FFF2-40B4-BE49-F238E27FC236}">
                <a16:creationId xmlns:a16="http://schemas.microsoft.com/office/drawing/2014/main" id="{72EC424C-C019-45F0-9963-BC266F0198B7}"/>
              </a:ext>
            </a:extLst>
          </p:cNvPr>
          <p:cNvSpPr txBox="1">
            <a:spLocks noChangeAspect="1" noChangeArrowheads="1"/>
          </p:cNvSpPr>
          <p:nvPr/>
        </p:nvSpPr>
        <p:spPr bwMode="auto">
          <a:xfrm>
            <a:off x="4705350" y="2416175"/>
            <a:ext cx="10302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300" b="1">
                <a:solidFill>
                  <a:schemeClr val="bg1"/>
                </a:solidFill>
                <a:cs typeface="Arial" panose="020B0604020202020204" pitchFamily="34" charset="0"/>
              </a:rPr>
              <a:t>Diesel</a:t>
            </a:r>
          </a:p>
          <a:p>
            <a:pPr algn="ctr">
              <a:spcBef>
                <a:spcPct val="0"/>
              </a:spcBef>
              <a:buFontTx/>
              <a:buNone/>
            </a:pPr>
            <a:r>
              <a:rPr lang="en-US" altLang="en-US" sz="1300" b="1">
                <a:solidFill>
                  <a:schemeClr val="bg1"/>
                </a:solidFill>
                <a:cs typeface="Arial" panose="020B0604020202020204" pitchFamily="34" charset="0"/>
              </a:rPr>
              <a:t>Particulate</a:t>
            </a:r>
          </a:p>
          <a:p>
            <a:pPr algn="ctr">
              <a:spcBef>
                <a:spcPct val="0"/>
              </a:spcBef>
              <a:buFontTx/>
              <a:buNone/>
            </a:pPr>
            <a:r>
              <a:rPr lang="en-US" altLang="en-US" sz="1300" b="1">
                <a:solidFill>
                  <a:schemeClr val="bg1"/>
                </a:solidFill>
                <a:cs typeface="Arial" panose="020B0604020202020204" pitchFamily="34" charset="0"/>
              </a:rPr>
              <a:t>Filter</a:t>
            </a:r>
          </a:p>
        </p:txBody>
      </p:sp>
      <p:sp>
        <p:nvSpPr>
          <p:cNvPr id="9238" name="Rectangle 23">
            <a:extLst>
              <a:ext uri="{FF2B5EF4-FFF2-40B4-BE49-F238E27FC236}">
                <a16:creationId xmlns:a16="http://schemas.microsoft.com/office/drawing/2014/main" id="{4410DD68-1362-45F7-B695-8BBD949994E2}"/>
              </a:ext>
            </a:extLst>
          </p:cNvPr>
          <p:cNvSpPr>
            <a:spLocks noChangeAspect="1" noChangeArrowheads="1"/>
          </p:cNvSpPr>
          <p:nvPr/>
        </p:nvSpPr>
        <p:spPr bwMode="auto">
          <a:xfrm>
            <a:off x="6083300" y="2597150"/>
            <a:ext cx="595313" cy="290513"/>
          </a:xfrm>
          <a:prstGeom prst="rect">
            <a:avLst/>
          </a:prstGeom>
          <a:gradFill rotWithShape="0">
            <a:gsLst>
              <a:gs pos="0">
                <a:srgbClr val="B2B2B2"/>
              </a:gs>
              <a:gs pos="50000">
                <a:srgbClr val="F8F8F8"/>
              </a:gs>
              <a:gs pos="100000">
                <a:srgbClr val="B2B2B2"/>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grpSp>
        <p:nvGrpSpPr>
          <p:cNvPr id="9239" name="Group 24">
            <a:extLst>
              <a:ext uri="{FF2B5EF4-FFF2-40B4-BE49-F238E27FC236}">
                <a16:creationId xmlns:a16="http://schemas.microsoft.com/office/drawing/2014/main" id="{18373E12-8671-4441-83AE-2141DD581F3D}"/>
              </a:ext>
            </a:extLst>
          </p:cNvPr>
          <p:cNvGrpSpPr>
            <a:grpSpLocks noChangeAspect="1"/>
          </p:cNvGrpSpPr>
          <p:nvPr/>
        </p:nvGrpSpPr>
        <p:grpSpPr bwMode="auto">
          <a:xfrm>
            <a:off x="557213" y="4111625"/>
            <a:ext cx="1565275" cy="817563"/>
            <a:chOff x="292" y="3570"/>
            <a:chExt cx="1040" cy="558"/>
          </a:xfrm>
        </p:grpSpPr>
        <p:sp>
          <p:nvSpPr>
            <p:cNvPr id="9283" name="Line 25">
              <a:extLst>
                <a:ext uri="{FF2B5EF4-FFF2-40B4-BE49-F238E27FC236}">
                  <a16:creationId xmlns:a16="http://schemas.microsoft.com/office/drawing/2014/main" id="{9EE91394-DB16-4C44-AEDD-4157B67D74E4}"/>
                </a:ext>
              </a:extLst>
            </p:cNvPr>
            <p:cNvSpPr>
              <a:spLocks noChangeAspect="1" noChangeShapeType="1"/>
            </p:cNvSpPr>
            <p:nvPr/>
          </p:nvSpPr>
          <p:spPr bwMode="auto">
            <a:xfrm flipH="1">
              <a:off x="292" y="4128"/>
              <a:ext cx="1040"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9284" name="Line 26">
              <a:extLst>
                <a:ext uri="{FF2B5EF4-FFF2-40B4-BE49-F238E27FC236}">
                  <a16:creationId xmlns:a16="http://schemas.microsoft.com/office/drawing/2014/main" id="{85037CC6-EF56-4781-A440-D85974E65745}"/>
                </a:ext>
              </a:extLst>
            </p:cNvPr>
            <p:cNvSpPr>
              <a:spLocks noChangeAspect="1" noChangeShapeType="1"/>
            </p:cNvSpPr>
            <p:nvPr/>
          </p:nvSpPr>
          <p:spPr bwMode="auto">
            <a:xfrm rot="16200000" flipH="1">
              <a:off x="31" y="3845"/>
              <a:ext cx="550" cy="0"/>
            </a:xfrm>
            <a:prstGeom prst="line">
              <a:avLst/>
            </a:prstGeom>
            <a:noFill/>
            <a:ln w="38100">
              <a:solidFill>
                <a:schemeClr val="accent2"/>
              </a:solidFill>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9285" name="Line 27">
              <a:extLst>
                <a:ext uri="{FF2B5EF4-FFF2-40B4-BE49-F238E27FC236}">
                  <a16:creationId xmlns:a16="http://schemas.microsoft.com/office/drawing/2014/main" id="{1BA79FCE-3161-4B81-BCEA-5BA73CFFD184}"/>
                </a:ext>
              </a:extLst>
            </p:cNvPr>
            <p:cNvSpPr>
              <a:spLocks noChangeAspect="1" noChangeShapeType="1"/>
            </p:cNvSpPr>
            <p:nvPr/>
          </p:nvSpPr>
          <p:spPr bwMode="auto">
            <a:xfrm rot="-5400000">
              <a:off x="1176" y="3978"/>
              <a:ext cx="288"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9240" name="Line 28">
            <a:extLst>
              <a:ext uri="{FF2B5EF4-FFF2-40B4-BE49-F238E27FC236}">
                <a16:creationId xmlns:a16="http://schemas.microsoft.com/office/drawing/2014/main" id="{63CF19D0-AC75-4813-BF73-C21A603F182A}"/>
              </a:ext>
            </a:extLst>
          </p:cNvPr>
          <p:cNvSpPr>
            <a:spLocks noChangeAspect="1" noChangeShapeType="1"/>
          </p:cNvSpPr>
          <p:nvPr/>
        </p:nvSpPr>
        <p:spPr bwMode="auto">
          <a:xfrm flipH="1">
            <a:off x="3138488" y="3195638"/>
            <a:ext cx="51911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1" name="Rectangle 29">
            <a:extLst>
              <a:ext uri="{FF2B5EF4-FFF2-40B4-BE49-F238E27FC236}">
                <a16:creationId xmlns:a16="http://schemas.microsoft.com/office/drawing/2014/main" id="{21DB1EEA-C45E-47F9-A2FD-351498D27F23}"/>
              </a:ext>
            </a:extLst>
          </p:cNvPr>
          <p:cNvSpPr>
            <a:spLocks noChangeAspect="1" noChangeArrowheads="1"/>
          </p:cNvSpPr>
          <p:nvPr/>
        </p:nvSpPr>
        <p:spPr bwMode="auto">
          <a:xfrm rot="5400000">
            <a:off x="1746250" y="2536825"/>
            <a:ext cx="830263" cy="2557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42" name="Oval 30">
            <a:extLst>
              <a:ext uri="{FF2B5EF4-FFF2-40B4-BE49-F238E27FC236}">
                <a16:creationId xmlns:a16="http://schemas.microsoft.com/office/drawing/2014/main" id="{B881B9D2-BDC0-49EC-A766-02058955F4C6}"/>
              </a:ext>
            </a:extLst>
          </p:cNvPr>
          <p:cNvSpPr>
            <a:spLocks noChangeAspect="1" noChangeArrowheads="1"/>
          </p:cNvSpPr>
          <p:nvPr/>
        </p:nvSpPr>
        <p:spPr bwMode="auto">
          <a:xfrm rot="8100000">
            <a:off x="3003550" y="3676650"/>
            <a:ext cx="339725" cy="331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latin typeface="Times New Roman" panose="02020603050405020304" pitchFamily="18" charset="0"/>
              <a:cs typeface="Arial" panose="020B0604020202020204" pitchFamily="34" charset="0"/>
            </a:endParaRPr>
          </a:p>
        </p:txBody>
      </p:sp>
      <p:sp>
        <p:nvSpPr>
          <p:cNvPr id="9243" name="Oval 31">
            <a:extLst>
              <a:ext uri="{FF2B5EF4-FFF2-40B4-BE49-F238E27FC236}">
                <a16:creationId xmlns:a16="http://schemas.microsoft.com/office/drawing/2014/main" id="{CD449DDE-F469-4BEC-8A98-4D58D064BCE1}"/>
              </a:ext>
            </a:extLst>
          </p:cNvPr>
          <p:cNvSpPr>
            <a:spLocks noChangeAspect="1" noChangeArrowheads="1"/>
          </p:cNvSpPr>
          <p:nvPr/>
        </p:nvSpPr>
        <p:spPr bwMode="auto">
          <a:xfrm rot="8100000">
            <a:off x="2597150" y="3676650"/>
            <a:ext cx="339725" cy="331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latin typeface="Times New Roman" panose="02020603050405020304" pitchFamily="18" charset="0"/>
              <a:cs typeface="Arial" panose="020B0604020202020204" pitchFamily="34" charset="0"/>
            </a:endParaRPr>
          </a:p>
        </p:txBody>
      </p:sp>
      <p:sp>
        <p:nvSpPr>
          <p:cNvPr id="9244" name="Oval 32">
            <a:extLst>
              <a:ext uri="{FF2B5EF4-FFF2-40B4-BE49-F238E27FC236}">
                <a16:creationId xmlns:a16="http://schemas.microsoft.com/office/drawing/2014/main" id="{AC26B1B7-1DBA-407A-A658-AB3D2A0A1D6A}"/>
              </a:ext>
            </a:extLst>
          </p:cNvPr>
          <p:cNvSpPr>
            <a:spLocks noChangeAspect="1" noChangeArrowheads="1"/>
          </p:cNvSpPr>
          <p:nvPr/>
        </p:nvSpPr>
        <p:spPr bwMode="auto">
          <a:xfrm rot="8100000">
            <a:off x="2197100" y="3676650"/>
            <a:ext cx="339725" cy="331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latin typeface="Times New Roman" panose="02020603050405020304" pitchFamily="18" charset="0"/>
              <a:cs typeface="Arial" panose="020B0604020202020204" pitchFamily="34" charset="0"/>
            </a:endParaRPr>
          </a:p>
        </p:txBody>
      </p:sp>
      <p:sp>
        <p:nvSpPr>
          <p:cNvPr id="9245" name="Oval 33">
            <a:extLst>
              <a:ext uri="{FF2B5EF4-FFF2-40B4-BE49-F238E27FC236}">
                <a16:creationId xmlns:a16="http://schemas.microsoft.com/office/drawing/2014/main" id="{74C1C8F2-2086-4C24-AE69-9FC43FE02CCE}"/>
              </a:ext>
            </a:extLst>
          </p:cNvPr>
          <p:cNvSpPr>
            <a:spLocks noChangeAspect="1" noChangeArrowheads="1"/>
          </p:cNvSpPr>
          <p:nvPr/>
        </p:nvSpPr>
        <p:spPr bwMode="auto">
          <a:xfrm rot="8100000">
            <a:off x="1798638" y="3676650"/>
            <a:ext cx="339725" cy="331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latin typeface="Times New Roman" panose="02020603050405020304" pitchFamily="18" charset="0"/>
              <a:cs typeface="Arial" panose="020B0604020202020204" pitchFamily="34" charset="0"/>
            </a:endParaRPr>
          </a:p>
        </p:txBody>
      </p:sp>
      <p:sp>
        <p:nvSpPr>
          <p:cNvPr id="9246" name="Oval 34">
            <a:extLst>
              <a:ext uri="{FF2B5EF4-FFF2-40B4-BE49-F238E27FC236}">
                <a16:creationId xmlns:a16="http://schemas.microsoft.com/office/drawing/2014/main" id="{3CC9EEC5-207F-4A53-8CA2-E813485C2C54}"/>
              </a:ext>
            </a:extLst>
          </p:cNvPr>
          <p:cNvSpPr>
            <a:spLocks noChangeAspect="1" noChangeArrowheads="1"/>
          </p:cNvSpPr>
          <p:nvPr/>
        </p:nvSpPr>
        <p:spPr bwMode="auto">
          <a:xfrm rot="8100000">
            <a:off x="1392238" y="3676650"/>
            <a:ext cx="342900" cy="331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latin typeface="Times New Roman" panose="02020603050405020304" pitchFamily="18" charset="0"/>
              <a:cs typeface="Arial" panose="020B0604020202020204" pitchFamily="34" charset="0"/>
            </a:endParaRPr>
          </a:p>
        </p:txBody>
      </p:sp>
      <p:sp>
        <p:nvSpPr>
          <p:cNvPr id="9247" name="Oval 35">
            <a:extLst>
              <a:ext uri="{FF2B5EF4-FFF2-40B4-BE49-F238E27FC236}">
                <a16:creationId xmlns:a16="http://schemas.microsoft.com/office/drawing/2014/main" id="{E0DA4A89-17AA-4C8E-9B5A-8FB0F7C92945}"/>
              </a:ext>
            </a:extLst>
          </p:cNvPr>
          <p:cNvSpPr>
            <a:spLocks noChangeAspect="1" noChangeArrowheads="1"/>
          </p:cNvSpPr>
          <p:nvPr/>
        </p:nvSpPr>
        <p:spPr bwMode="auto">
          <a:xfrm rot="8100000">
            <a:off x="992188" y="3676650"/>
            <a:ext cx="339725" cy="3317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1100">
              <a:latin typeface="Times New Roman" panose="02020603050405020304" pitchFamily="18" charset="0"/>
              <a:cs typeface="Arial" panose="020B0604020202020204" pitchFamily="34" charset="0"/>
            </a:endParaRPr>
          </a:p>
        </p:txBody>
      </p:sp>
      <p:sp>
        <p:nvSpPr>
          <p:cNvPr id="9248" name="AutoShape 36">
            <a:extLst>
              <a:ext uri="{FF2B5EF4-FFF2-40B4-BE49-F238E27FC236}">
                <a16:creationId xmlns:a16="http://schemas.microsoft.com/office/drawing/2014/main" id="{5E4F1543-7F0E-4D63-8C47-4B58881A7685}"/>
              </a:ext>
            </a:extLst>
          </p:cNvPr>
          <p:cNvSpPr>
            <a:spLocks noChangeAspect="1"/>
          </p:cNvSpPr>
          <p:nvPr/>
        </p:nvSpPr>
        <p:spPr bwMode="auto">
          <a:xfrm rot="5400000">
            <a:off x="2092326" y="3162300"/>
            <a:ext cx="138112" cy="2274887"/>
          </a:xfrm>
          <a:prstGeom prst="rightBracket">
            <a:avLst>
              <a:gd name="adj" fmla="val 13726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49" name="Rectangle 37">
            <a:extLst>
              <a:ext uri="{FF2B5EF4-FFF2-40B4-BE49-F238E27FC236}">
                <a16:creationId xmlns:a16="http://schemas.microsoft.com/office/drawing/2014/main" id="{BBB09E92-1309-4C8B-8378-943F6AF5C644}"/>
              </a:ext>
            </a:extLst>
          </p:cNvPr>
          <p:cNvSpPr>
            <a:spLocks noChangeAspect="1" noChangeArrowheads="1"/>
          </p:cNvSpPr>
          <p:nvPr/>
        </p:nvSpPr>
        <p:spPr bwMode="auto">
          <a:xfrm rot="5400000">
            <a:off x="2090738" y="4297362"/>
            <a:ext cx="139700" cy="282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50" name="Line 38">
            <a:extLst>
              <a:ext uri="{FF2B5EF4-FFF2-40B4-BE49-F238E27FC236}">
                <a16:creationId xmlns:a16="http://schemas.microsoft.com/office/drawing/2014/main" id="{7B5D8810-5179-4B78-BCB8-911F62EDBA2C}"/>
              </a:ext>
            </a:extLst>
          </p:cNvPr>
          <p:cNvSpPr>
            <a:spLocks noChangeAspect="1" noChangeShapeType="1"/>
          </p:cNvSpPr>
          <p:nvPr/>
        </p:nvSpPr>
        <p:spPr bwMode="auto">
          <a:xfrm rot="5400000" flipH="1">
            <a:off x="2760662" y="4060826"/>
            <a:ext cx="1755775"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1" name="AutoShape 39">
            <a:extLst>
              <a:ext uri="{FF2B5EF4-FFF2-40B4-BE49-F238E27FC236}">
                <a16:creationId xmlns:a16="http://schemas.microsoft.com/office/drawing/2014/main" id="{8A5FBE27-6A35-4BD6-8AE8-F08D2D48FA25}"/>
              </a:ext>
            </a:extLst>
          </p:cNvPr>
          <p:cNvSpPr>
            <a:spLocks noChangeAspect="1" noChangeArrowheads="1"/>
          </p:cNvSpPr>
          <p:nvPr/>
        </p:nvSpPr>
        <p:spPr bwMode="auto">
          <a:xfrm>
            <a:off x="3294063" y="3098800"/>
            <a:ext cx="212725" cy="207963"/>
          </a:xfrm>
          <a:prstGeom prst="flowChartSummingJunction">
            <a:avLst/>
          </a:prstGeom>
          <a:solidFill>
            <a:schemeClr val="bg1"/>
          </a:solidFill>
          <a:ln w="28575">
            <a:solidFill>
              <a:schemeClr val="bg2"/>
            </a:solidFill>
            <a:round/>
            <a:headEnd/>
            <a:tailEnd type="none" w="med"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52" name="Rectangle 40">
            <a:extLst>
              <a:ext uri="{FF2B5EF4-FFF2-40B4-BE49-F238E27FC236}">
                <a16:creationId xmlns:a16="http://schemas.microsoft.com/office/drawing/2014/main" id="{7D22C63B-BEE5-4CF3-8262-8936493C47B0}"/>
              </a:ext>
            </a:extLst>
          </p:cNvPr>
          <p:cNvSpPr>
            <a:spLocks noChangeAspect="1" noChangeArrowheads="1"/>
          </p:cNvSpPr>
          <p:nvPr/>
        </p:nvSpPr>
        <p:spPr bwMode="auto">
          <a:xfrm rot="5400000">
            <a:off x="2173288" y="2281237"/>
            <a:ext cx="255588" cy="1846263"/>
          </a:xfrm>
          <a:prstGeom prst="rect">
            <a:avLst/>
          </a:prstGeom>
          <a:gradFill rotWithShape="0">
            <a:gsLst>
              <a:gs pos="0">
                <a:srgbClr val="FF0000"/>
              </a:gs>
              <a:gs pos="100000">
                <a:srgbClr val="FFCC00"/>
              </a:gs>
            </a:gsLst>
            <a:lin ang="0" scaled="1"/>
          </a:gradFill>
          <a:ln w="38100">
            <a:solidFill>
              <a:srgbClr val="E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53" name="Text Box 41">
            <a:extLst>
              <a:ext uri="{FF2B5EF4-FFF2-40B4-BE49-F238E27FC236}">
                <a16:creationId xmlns:a16="http://schemas.microsoft.com/office/drawing/2014/main" id="{49C1468E-F2D1-4DC8-8606-A097E1B9E20F}"/>
              </a:ext>
            </a:extLst>
          </p:cNvPr>
          <p:cNvSpPr txBox="1">
            <a:spLocks noChangeAspect="1" noChangeArrowheads="1"/>
          </p:cNvSpPr>
          <p:nvPr/>
        </p:nvSpPr>
        <p:spPr bwMode="auto">
          <a:xfrm>
            <a:off x="1577975" y="3025775"/>
            <a:ext cx="1190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med" len="lg"/>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cs typeface="Arial" panose="020B0604020202020204" pitchFamily="34" charset="0"/>
              </a:rPr>
              <a:t>EGR-Cooler</a:t>
            </a:r>
            <a:endParaRPr lang="en-US" altLang="en-US" sz="1800" b="1">
              <a:cs typeface="Arial" panose="020B0604020202020204" pitchFamily="34" charset="0"/>
            </a:endParaRPr>
          </a:p>
        </p:txBody>
      </p:sp>
      <p:sp>
        <p:nvSpPr>
          <p:cNvPr id="9254" name="Line 42">
            <a:extLst>
              <a:ext uri="{FF2B5EF4-FFF2-40B4-BE49-F238E27FC236}">
                <a16:creationId xmlns:a16="http://schemas.microsoft.com/office/drawing/2014/main" id="{21EC150F-7755-4272-99C2-A936BA2AD1A3}"/>
              </a:ext>
            </a:extLst>
          </p:cNvPr>
          <p:cNvSpPr>
            <a:spLocks noChangeAspect="1" noChangeShapeType="1"/>
          </p:cNvSpPr>
          <p:nvPr/>
        </p:nvSpPr>
        <p:spPr bwMode="auto">
          <a:xfrm>
            <a:off x="550863" y="2730500"/>
            <a:ext cx="0" cy="227013"/>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9255" name="Group 43">
            <a:extLst>
              <a:ext uri="{FF2B5EF4-FFF2-40B4-BE49-F238E27FC236}">
                <a16:creationId xmlns:a16="http://schemas.microsoft.com/office/drawing/2014/main" id="{2487CCA8-3156-40D5-B4CC-DFDB9F97A785}"/>
              </a:ext>
            </a:extLst>
          </p:cNvPr>
          <p:cNvGrpSpPr>
            <a:grpSpLocks noChangeAspect="1"/>
          </p:cNvGrpSpPr>
          <p:nvPr/>
        </p:nvGrpSpPr>
        <p:grpSpPr bwMode="auto">
          <a:xfrm>
            <a:off x="434975" y="2957513"/>
            <a:ext cx="341313" cy="1760537"/>
            <a:chOff x="159" y="2832"/>
            <a:chExt cx="228" cy="1200"/>
          </a:xfrm>
        </p:grpSpPr>
        <p:sp>
          <p:nvSpPr>
            <p:cNvPr id="9281" name="Rectangle 44">
              <a:extLst>
                <a:ext uri="{FF2B5EF4-FFF2-40B4-BE49-F238E27FC236}">
                  <a16:creationId xmlns:a16="http://schemas.microsoft.com/office/drawing/2014/main" id="{EAD44C3A-8BF9-4FC4-B770-0B906BA76BB2}"/>
                </a:ext>
              </a:extLst>
            </p:cNvPr>
            <p:cNvSpPr>
              <a:spLocks noChangeAspect="1" noChangeArrowheads="1"/>
            </p:cNvSpPr>
            <p:nvPr/>
          </p:nvSpPr>
          <p:spPr bwMode="auto">
            <a:xfrm rot="10800000">
              <a:off x="159" y="2832"/>
              <a:ext cx="228" cy="1200"/>
            </a:xfrm>
            <a:prstGeom prst="rect">
              <a:avLst/>
            </a:prstGeom>
            <a:gradFill rotWithShape="0">
              <a:gsLst>
                <a:gs pos="0">
                  <a:srgbClr val="FDFD03"/>
                </a:gs>
                <a:gs pos="100000">
                  <a:srgbClr val="0066FF"/>
                </a:gs>
              </a:gsLst>
              <a:lin ang="5400000" scaled="1"/>
            </a:gradFill>
            <a:ln w="38100">
              <a:solidFill>
                <a:srgbClr val="E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82" name="Text Box 45">
              <a:extLst>
                <a:ext uri="{FF2B5EF4-FFF2-40B4-BE49-F238E27FC236}">
                  <a16:creationId xmlns:a16="http://schemas.microsoft.com/office/drawing/2014/main" id="{92E8C3C1-1CED-49B9-83B1-C17531B1E304}"/>
                </a:ext>
              </a:extLst>
            </p:cNvPr>
            <p:cNvSpPr txBox="1">
              <a:spLocks noChangeAspect="1" noChangeArrowheads="1"/>
            </p:cNvSpPr>
            <p:nvPr/>
          </p:nvSpPr>
          <p:spPr bwMode="auto">
            <a:xfrm rot="-5400000">
              <a:off x="-214" y="3347"/>
              <a:ext cx="1013"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cs typeface="Arial" panose="020B0604020202020204" pitchFamily="34" charset="0"/>
                </a:rPr>
                <a:t>Charge Air Cooler</a:t>
              </a:r>
            </a:p>
          </p:txBody>
        </p:sp>
      </p:grpSp>
      <p:sp>
        <p:nvSpPr>
          <p:cNvPr id="9256" name="Line 46">
            <a:extLst>
              <a:ext uri="{FF2B5EF4-FFF2-40B4-BE49-F238E27FC236}">
                <a16:creationId xmlns:a16="http://schemas.microsoft.com/office/drawing/2014/main" id="{1E77B917-3EFC-4135-B78B-329B93EF10A4}"/>
              </a:ext>
            </a:extLst>
          </p:cNvPr>
          <p:cNvSpPr>
            <a:spLocks noChangeAspect="1" noChangeShapeType="1"/>
          </p:cNvSpPr>
          <p:nvPr/>
        </p:nvSpPr>
        <p:spPr bwMode="auto">
          <a:xfrm flipH="1">
            <a:off x="2211388" y="4508500"/>
            <a:ext cx="11112" cy="420688"/>
          </a:xfrm>
          <a:prstGeom prst="line">
            <a:avLst/>
          </a:prstGeom>
          <a:noFill/>
          <a:ln w="38100">
            <a:solidFill>
              <a:srgbClr val="FF99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257" name="Line 47">
            <a:extLst>
              <a:ext uri="{FF2B5EF4-FFF2-40B4-BE49-F238E27FC236}">
                <a16:creationId xmlns:a16="http://schemas.microsoft.com/office/drawing/2014/main" id="{066316A3-0C25-4020-9CC2-97309982E838}"/>
              </a:ext>
            </a:extLst>
          </p:cNvPr>
          <p:cNvSpPr>
            <a:spLocks noChangeAspect="1" noChangeShapeType="1"/>
          </p:cNvSpPr>
          <p:nvPr/>
        </p:nvSpPr>
        <p:spPr bwMode="auto">
          <a:xfrm flipH="1">
            <a:off x="2192338" y="4929188"/>
            <a:ext cx="1465262" cy="0"/>
          </a:xfrm>
          <a:prstGeom prst="line">
            <a:avLst/>
          </a:prstGeom>
          <a:noFill/>
          <a:ln w="38100">
            <a:solidFill>
              <a:srgbClr val="FF99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258" name="Group 48">
            <a:extLst>
              <a:ext uri="{FF2B5EF4-FFF2-40B4-BE49-F238E27FC236}">
                <a16:creationId xmlns:a16="http://schemas.microsoft.com/office/drawing/2014/main" id="{CE5F6194-77CA-44D6-89C5-242C6372DB00}"/>
              </a:ext>
            </a:extLst>
          </p:cNvPr>
          <p:cNvGrpSpPr>
            <a:grpSpLocks noChangeAspect="1"/>
          </p:cNvGrpSpPr>
          <p:nvPr/>
        </p:nvGrpSpPr>
        <p:grpSpPr bwMode="auto">
          <a:xfrm>
            <a:off x="985838" y="3186113"/>
            <a:ext cx="368300" cy="212725"/>
            <a:chOff x="576" y="2928"/>
            <a:chExt cx="246" cy="144"/>
          </a:xfrm>
        </p:grpSpPr>
        <p:sp>
          <p:nvSpPr>
            <p:cNvPr id="9279" name="Line 49">
              <a:extLst>
                <a:ext uri="{FF2B5EF4-FFF2-40B4-BE49-F238E27FC236}">
                  <a16:creationId xmlns:a16="http://schemas.microsoft.com/office/drawing/2014/main" id="{BD45AE8A-EB54-4A68-BAFB-AFFC0B612D79}"/>
                </a:ext>
              </a:extLst>
            </p:cNvPr>
            <p:cNvSpPr>
              <a:spLocks noChangeAspect="1" noChangeShapeType="1"/>
            </p:cNvSpPr>
            <p:nvPr/>
          </p:nvSpPr>
          <p:spPr bwMode="auto">
            <a:xfrm>
              <a:off x="582" y="2946"/>
              <a:ext cx="240"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80" name="Line 50">
              <a:extLst>
                <a:ext uri="{FF2B5EF4-FFF2-40B4-BE49-F238E27FC236}">
                  <a16:creationId xmlns:a16="http://schemas.microsoft.com/office/drawing/2014/main" id="{D9C641D1-CB36-4547-87E1-CCDC9D33A297}"/>
                </a:ext>
              </a:extLst>
            </p:cNvPr>
            <p:cNvSpPr>
              <a:spLocks noChangeAspect="1" noChangeShapeType="1"/>
            </p:cNvSpPr>
            <p:nvPr/>
          </p:nvSpPr>
          <p:spPr bwMode="auto">
            <a:xfrm>
              <a:off x="576" y="2928"/>
              <a:ext cx="0" cy="14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59" name="Text Box 51">
            <a:extLst>
              <a:ext uri="{FF2B5EF4-FFF2-40B4-BE49-F238E27FC236}">
                <a16:creationId xmlns:a16="http://schemas.microsoft.com/office/drawing/2014/main" id="{08BD32B5-C769-47D6-84BA-FB761FCC69B8}"/>
              </a:ext>
            </a:extLst>
          </p:cNvPr>
          <p:cNvSpPr txBox="1">
            <a:spLocks noChangeAspect="1" noChangeArrowheads="1"/>
          </p:cNvSpPr>
          <p:nvPr/>
        </p:nvSpPr>
        <p:spPr bwMode="auto">
          <a:xfrm>
            <a:off x="4864100" y="4598988"/>
            <a:ext cx="609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500" b="1">
                <a:solidFill>
                  <a:schemeClr val="bg1"/>
                </a:solidFill>
                <a:cs typeface="Arial" panose="020B0604020202020204" pitchFamily="34" charset="0"/>
              </a:rPr>
              <a:t>Urea</a:t>
            </a:r>
          </a:p>
        </p:txBody>
      </p:sp>
      <p:grpSp>
        <p:nvGrpSpPr>
          <p:cNvPr id="5" name="Group 52">
            <a:extLst>
              <a:ext uri="{FF2B5EF4-FFF2-40B4-BE49-F238E27FC236}">
                <a16:creationId xmlns:a16="http://schemas.microsoft.com/office/drawing/2014/main" id="{FDC843A4-DD3E-449F-92A5-751F43B051D2}"/>
              </a:ext>
            </a:extLst>
          </p:cNvPr>
          <p:cNvGrpSpPr>
            <a:grpSpLocks/>
          </p:cNvGrpSpPr>
          <p:nvPr/>
        </p:nvGrpSpPr>
        <p:grpSpPr bwMode="auto">
          <a:xfrm>
            <a:off x="4572000" y="2322513"/>
            <a:ext cx="4133850" cy="2935287"/>
            <a:chOff x="2928" y="1799"/>
            <a:chExt cx="2604" cy="1849"/>
          </a:xfrm>
        </p:grpSpPr>
        <p:grpSp>
          <p:nvGrpSpPr>
            <p:cNvPr id="9263" name="Group 53">
              <a:extLst>
                <a:ext uri="{FF2B5EF4-FFF2-40B4-BE49-F238E27FC236}">
                  <a16:creationId xmlns:a16="http://schemas.microsoft.com/office/drawing/2014/main" id="{1A8F6FB8-A5F8-4A3B-9DE9-1631F9084601}"/>
                </a:ext>
              </a:extLst>
            </p:cNvPr>
            <p:cNvGrpSpPr>
              <a:grpSpLocks/>
            </p:cNvGrpSpPr>
            <p:nvPr/>
          </p:nvGrpSpPr>
          <p:grpSpPr bwMode="auto">
            <a:xfrm>
              <a:off x="2928" y="1799"/>
              <a:ext cx="2604" cy="1849"/>
              <a:chOff x="2916" y="1807"/>
              <a:chExt cx="2604" cy="1849"/>
            </a:xfrm>
          </p:grpSpPr>
          <p:sp>
            <p:nvSpPr>
              <p:cNvPr id="9265" name="Rectangle 54">
                <a:extLst>
                  <a:ext uri="{FF2B5EF4-FFF2-40B4-BE49-F238E27FC236}">
                    <a16:creationId xmlns:a16="http://schemas.microsoft.com/office/drawing/2014/main" id="{25AA0A6D-B178-4773-A5BC-528FD07BEADF}"/>
                  </a:ext>
                </a:extLst>
              </p:cNvPr>
              <p:cNvSpPr>
                <a:spLocks noChangeAspect="1" noChangeArrowheads="1"/>
              </p:cNvSpPr>
              <p:nvPr/>
            </p:nvSpPr>
            <p:spPr bwMode="auto">
              <a:xfrm>
                <a:off x="2916" y="2829"/>
                <a:ext cx="698" cy="827"/>
              </a:xfrm>
              <a:prstGeom prst="rect">
                <a:avLst/>
              </a:prstGeom>
              <a:gradFill rotWithShape="0">
                <a:gsLst>
                  <a:gs pos="0">
                    <a:srgbClr val="B2B2B2"/>
                  </a:gs>
                  <a:gs pos="50000">
                    <a:srgbClr val="F8F8F8"/>
                  </a:gs>
                  <a:gs pos="100000">
                    <a:srgbClr val="B2B2B2"/>
                  </a:gs>
                </a:gsLst>
                <a:lin ang="5400000" scaled="1"/>
              </a:gra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66" name="Rectangle 55">
                <a:extLst>
                  <a:ext uri="{FF2B5EF4-FFF2-40B4-BE49-F238E27FC236}">
                    <a16:creationId xmlns:a16="http://schemas.microsoft.com/office/drawing/2014/main" id="{D15FDDAD-AAB3-4813-886F-F2A6DF62A51E}"/>
                  </a:ext>
                </a:extLst>
              </p:cNvPr>
              <p:cNvSpPr>
                <a:spLocks noChangeAspect="1" noChangeArrowheads="1"/>
              </p:cNvSpPr>
              <p:nvPr/>
            </p:nvSpPr>
            <p:spPr bwMode="auto">
              <a:xfrm>
                <a:off x="2916" y="3111"/>
                <a:ext cx="698" cy="545"/>
              </a:xfrm>
              <a:prstGeom prst="rect">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67" name="Text Box 56">
                <a:extLst>
                  <a:ext uri="{FF2B5EF4-FFF2-40B4-BE49-F238E27FC236}">
                    <a16:creationId xmlns:a16="http://schemas.microsoft.com/office/drawing/2014/main" id="{887372AA-A5F3-451B-8337-13B254EA2A9F}"/>
                  </a:ext>
                </a:extLst>
              </p:cNvPr>
              <p:cNvSpPr txBox="1">
                <a:spLocks noChangeAspect="1" noChangeArrowheads="1"/>
              </p:cNvSpPr>
              <p:nvPr/>
            </p:nvSpPr>
            <p:spPr bwMode="auto">
              <a:xfrm>
                <a:off x="3675" y="3215"/>
                <a:ext cx="69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500" b="1">
                    <a:cs typeface="Arial" panose="020B0604020202020204" pitchFamily="34" charset="0"/>
                  </a:rPr>
                  <a:t>Urea Tank</a:t>
                </a:r>
              </a:p>
            </p:txBody>
          </p:sp>
          <p:sp>
            <p:nvSpPr>
              <p:cNvPr id="9268" name="Rectangle 57">
                <a:extLst>
                  <a:ext uri="{FF2B5EF4-FFF2-40B4-BE49-F238E27FC236}">
                    <a16:creationId xmlns:a16="http://schemas.microsoft.com/office/drawing/2014/main" id="{7636D53E-2C00-4F3F-8D8C-2A61476B66C9}"/>
                  </a:ext>
                </a:extLst>
              </p:cNvPr>
              <p:cNvSpPr>
                <a:spLocks noChangeAspect="1" noChangeArrowheads="1"/>
              </p:cNvSpPr>
              <p:nvPr/>
            </p:nvSpPr>
            <p:spPr bwMode="auto">
              <a:xfrm>
                <a:off x="2965" y="2767"/>
                <a:ext cx="100" cy="54"/>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69" name="Line 58">
                <a:extLst>
                  <a:ext uri="{FF2B5EF4-FFF2-40B4-BE49-F238E27FC236}">
                    <a16:creationId xmlns:a16="http://schemas.microsoft.com/office/drawing/2014/main" id="{3B562DF8-7FFB-46C5-B3AB-98B2E29796B0}"/>
                  </a:ext>
                </a:extLst>
              </p:cNvPr>
              <p:cNvSpPr>
                <a:spLocks noChangeAspect="1" noChangeShapeType="1"/>
              </p:cNvSpPr>
              <p:nvPr/>
            </p:nvSpPr>
            <p:spPr bwMode="auto">
              <a:xfrm flipH="1">
                <a:off x="3274" y="2448"/>
                <a:ext cx="69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0" name="Line 59">
                <a:extLst>
                  <a:ext uri="{FF2B5EF4-FFF2-40B4-BE49-F238E27FC236}">
                    <a16:creationId xmlns:a16="http://schemas.microsoft.com/office/drawing/2014/main" id="{D1527D04-41E6-47CA-807E-795D2BA36B05}"/>
                  </a:ext>
                </a:extLst>
              </p:cNvPr>
              <p:cNvSpPr>
                <a:spLocks noChangeAspect="1" noChangeShapeType="1"/>
              </p:cNvSpPr>
              <p:nvPr/>
            </p:nvSpPr>
            <p:spPr bwMode="auto">
              <a:xfrm flipV="1">
                <a:off x="3264" y="2449"/>
                <a:ext cx="0" cy="67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1" name="Text Box 60">
                <a:extLst>
                  <a:ext uri="{FF2B5EF4-FFF2-40B4-BE49-F238E27FC236}">
                    <a16:creationId xmlns:a16="http://schemas.microsoft.com/office/drawing/2014/main" id="{B35FB1D6-8F5C-4C10-9531-50D6B25F0DA0}"/>
                  </a:ext>
                </a:extLst>
              </p:cNvPr>
              <p:cNvSpPr txBox="1">
                <a:spLocks noChangeAspect="1" noChangeArrowheads="1"/>
              </p:cNvSpPr>
              <p:nvPr/>
            </p:nvSpPr>
            <p:spPr bwMode="auto">
              <a:xfrm>
                <a:off x="3372" y="2469"/>
                <a:ext cx="75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500" b="1">
                    <a:cs typeface="Arial" panose="020B0604020202020204" pitchFamily="34" charset="0"/>
                  </a:rPr>
                  <a:t>Urea Doser</a:t>
                </a:r>
              </a:p>
            </p:txBody>
          </p:sp>
          <p:sp>
            <p:nvSpPr>
              <p:cNvPr id="9272" name="AutoShape 61">
                <a:extLst>
                  <a:ext uri="{FF2B5EF4-FFF2-40B4-BE49-F238E27FC236}">
                    <a16:creationId xmlns:a16="http://schemas.microsoft.com/office/drawing/2014/main" id="{BC7FE6E1-F659-41AC-9769-D024FEC3CD67}"/>
                  </a:ext>
                </a:extLst>
              </p:cNvPr>
              <p:cNvSpPr>
                <a:spLocks noChangeAspect="1" noChangeArrowheads="1"/>
              </p:cNvSpPr>
              <p:nvPr/>
            </p:nvSpPr>
            <p:spPr bwMode="auto">
              <a:xfrm>
                <a:off x="4128" y="1807"/>
                <a:ext cx="1097" cy="512"/>
              </a:xfrm>
              <a:prstGeom prst="flowChartPreparation">
                <a:avLst/>
              </a:prstGeom>
              <a:gradFill rotWithShape="0">
                <a:gsLst>
                  <a:gs pos="0">
                    <a:srgbClr val="B2B2B2"/>
                  </a:gs>
                  <a:gs pos="50000">
                    <a:srgbClr val="F8F8F8"/>
                  </a:gs>
                  <a:gs pos="100000">
                    <a:srgbClr val="B2B2B2"/>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73" name="Rectangle 62">
                <a:extLst>
                  <a:ext uri="{FF2B5EF4-FFF2-40B4-BE49-F238E27FC236}">
                    <a16:creationId xmlns:a16="http://schemas.microsoft.com/office/drawing/2014/main" id="{6CB178B2-CA9B-4045-B04C-8D97F8637BE1}"/>
                  </a:ext>
                </a:extLst>
              </p:cNvPr>
              <p:cNvSpPr>
                <a:spLocks noChangeAspect="1" noChangeArrowheads="1"/>
              </p:cNvSpPr>
              <p:nvPr/>
            </p:nvSpPr>
            <p:spPr bwMode="auto">
              <a:xfrm>
                <a:off x="5145" y="1971"/>
                <a:ext cx="375" cy="183"/>
              </a:xfrm>
              <a:prstGeom prst="rect">
                <a:avLst/>
              </a:prstGeom>
              <a:gradFill rotWithShape="0">
                <a:gsLst>
                  <a:gs pos="0">
                    <a:srgbClr val="B2B2B2"/>
                  </a:gs>
                  <a:gs pos="50000">
                    <a:srgbClr val="F8F8F8"/>
                  </a:gs>
                  <a:gs pos="100000">
                    <a:srgbClr val="B2B2B2"/>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74" name="Text Box 63">
                <a:extLst>
                  <a:ext uri="{FF2B5EF4-FFF2-40B4-BE49-F238E27FC236}">
                    <a16:creationId xmlns:a16="http://schemas.microsoft.com/office/drawing/2014/main" id="{CDA39ED5-24F8-48F4-9A5E-80D89F38D106}"/>
                  </a:ext>
                </a:extLst>
              </p:cNvPr>
              <p:cNvSpPr txBox="1">
                <a:spLocks noChangeAspect="1" noChangeArrowheads="1"/>
              </p:cNvSpPr>
              <p:nvPr/>
            </p:nvSpPr>
            <p:spPr bwMode="auto">
              <a:xfrm>
                <a:off x="4295" y="2415"/>
                <a:ext cx="770"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300" b="1">
                    <a:cs typeface="Arial" panose="020B0604020202020204" pitchFamily="34" charset="0"/>
                  </a:rPr>
                  <a:t>SCR Catalyst</a:t>
                </a:r>
              </a:p>
            </p:txBody>
          </p:sp>
          <p:sp>
            <p:nvSpPr>
              <p:cNvPr id="9275" name="Rectangle 64">
                <a:extLst>
                  <a:ext uri="{FF2B5EF4-FFF2-40B4-BE49-F238E27FC236}">
                    <a16:creationId xmlns:a16="http://schemas.microsoft.com/office/drawing/2014/main" id="{9032FF1B-35AD-4082-8BF7-39D3958D0D37}"/>
                  </a:ext>
                </a:extLst>
              </p:cNvPr>
              <p:cNvSpPr>
                <a:spLocks noChangeAspect="1" noChangeArrowheads="1"/>
              </p:cNvSpPr>
              <p:nvPr/>
            </p:nvSpPr>
            <p:spPr bwMode="auto">
              <a:xfrm>
                <a:off x="4353" y="1807"/>
                <a:ext cx="550" cy="512"/>
              </a:xfrm>
              <a:prstGeom prst="rect">
                <a:avLst/>
              </a:prstGeom>
              <a:solidFill>
                <a:srgbClr val="FF6600">
                  <a:alpha val="76862"/>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76" name="Line 65">
                <a:extLst>
                  <a:ext uri="{FF2B5EF4-FFF2-40B4-BE49-F238E27FC236}">
                    <a16:creationId xmlns:a16="http://schemas.microsoft.com/office/drawing/2014/main" id="{5D008BF5-9A3B-4862-9E47-2BB564ED3F2B}"/>
                  </a:ext>
                </a:extLst>
              </p:cNvPr>
              <p:cNvSpPr>
                <a:spLocks noChangeAspect="1" noChangeShapeType="1"/>
              </p:cNvSpPr>
              <p:nvPr/>
            </p:nvSpPr>
            <p:spPr bwMode="auto">
              <a:xfrm>
                <a:off x="3970" y="2065"/>
                <a:ext cx="0" cy="3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77" name="AutoShape 66">
                <a:extLst>
                  <a:ext uri="{FF2B5EF4-FFF2-40B4-BE49-F238E27FC236}">
                    <a16:creationId xmlns:a16="http://schemas.microsoft.com/office/drawing/2014/main" id="{D083D6E7-3167-4F4C-92C6-E3B6B7843A73}"/>
                  </a:ext>
                </a:extLst>
              </p:cNvPr>
              <p:cNvSpPr>
                <a:spLocks noChangeAspect="1" noChangeArrowheads="1"/>
              </p:cNvSpPr>
              <p:nvPr/>
            </p:nvSpPr>
            <p:spPr bwMode="auto">
              <a:xfrm>
                <a:off x="3904" y="2240"/>
                <a:ext cx="129" cy="133"/>
              </a:xfrm>
              <a:prstGeom prst="flowChartSummingJunction">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9278" name="AutoShape 67">
                <a:extLst>
                  <a:ext uri="{FF2B5EF4-FFF2-40B4-BE49-F238E27FC236}">
                    <a16:creationId xmlns:a16="http://schemas.microsoft.com/office/drawing/2014/main" id="{CFD2ECE8-8BA9-4F5A-A96A-803769D39905}"/>
                  </a:ext>
                </a:extLst>
              </p:cNvPr>
              <p:cNvSpPr>
                <a:spLocks noChangeAspect="1" noChangeArrowheads="1"/>
              </p:cNvSpPr>
              <p:nvPr/>
            </p:nvSpPr>
            <p:spPr bwMode="auto">
              <a:xfrm rot="-5400000">
                <a:off x="3976" y="2004"/>
                <a:ext cx="105" cy="129"/>
              </a:xfrm>
              <a:prstGeom prst="flowChartExtract">
                <a:avLst/>
              </a:prstGeom>
              <a:solidFill>
                <a:srgbClr val="00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grpSp>
        <p:sp>
          <p:nvSpPr>
            <p:cNvPr id="9264" name="Rectangle 68">
              <a:extLst>
                <a:ext uri="{FF2B5EF4-FFF2-40B4-BE49-F238E27FC236}">
                  <a16:creationId xmlns:a16="http://schemas.microsoft.com/office/drawing/2014/main" id="{E901C0C8-2418-4E8F-93B3-B16F4FCA081F}"/>
                </a:ext>
              </a:extLst>
            </p:cNvPr>
            <p:cNvSpPr>
              <a:spLocks noChangeAspect="1" noChangeArrowheads="1"/>
            </p:cNvSpPr>
            <p:nvPr/>
          </p:nvSpPr>
          <p:spPr bwMode="auto">
            <a:xfrm>
              <a:off x="4902" y="1807"/>
              <a:ext cx="93" cy="509"/>
            </a:xfrm>
            <a:prstGeom prst="rect">
              <a:avLst/>
            </a:prstGeom>
            <a:solidFill>
              <a:srgbClr val="6600CC">
                <a:alpha val="74901"/>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grpSp>
      <p:sp>
        <p:nvSpPr>
          <p:cNvPr id="133189" name="Rectangle 69">
            <a:extLst>
              <a:ext uri="{FF2B5EF4-FFF2-40B4-BE49-F238E27FC236}">
                <a16:creationId xmlns:a16="http://schemas.microsoft.com/office/drawing/2014/main" id="{46C6E428-F6D3-4F40-AA7F-FF8213F284FE}"/>
              </a:ext>
            </a:extLst>
          </p:cNvPr>
          <p:cNvSpPr>
            <a:spLocks noChangeArrowheads="1"/>
          </p:cNvSpPr>
          <p:nvPr/>
        </p:nvSpPr>
        <p:spPr bwMode="auto">
          <a:xfrm>
            <a:off x="990600" y="304800"/>
            <a:ext cx="14478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a:solidFill>
                  <a:schemeClr val="tx2"/>
                </a:solidFill>
              </a:rPr>
              <a:t>2010</a:t>
            </a:r>
          </a:p>
        </p:txBody>
      </p:sp>
      <p:sp>
        <p:nvSpPr>
          <p:cNvPr id="9262" name="Text Box 70">
            <a:extLst>
              <a:ext uri="{FF2B5EF4-FFF2-40B4-BE49-F238E27FC236}">
                <a16:creationId xmlns:a16="http://schemas.microsoft.com/office/drawing/2014/main" id="{DB9C8F2C-F3F6-4983-96F5-5D2AC8579E8A}"/>
              </a:ext>
            </a:extLst>
          </p:cNvPr>
          <p:cNvSpPr txBox="1">
            <a:spLocks noChangeArrowheads="1"/>
          </p:cNvSpPr>
          <p:nvPr/>
        </p:nvSpPr>
        <p:spPr bwMode="auto">
          <a:xfrm>
            <a:off x="304800" y="5181600"/>
            <a:ext cx="371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t>Slide Courtesy of Detroit Diesel</a:t>
            </a:r>
            <a:r>
              <a:rPr lang="en-US" altLang="en-US" sz="1800" b="1" baseline="3000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89"/>
                                        </p:tgtEl>
                                        <p:attrNameLst>
                                          <p:attrName>style.visibility</p:attrName>
                                        </p:attrNameLst>
                                      </p:cBhvr>
                                      <p:to>
                                        <p:strVal val="visible"/>
                                      </p:to>
                                    </p:set>
                                    <p:animEffect transition="in" filter="blinds(horizontal)">
                                      <p:cBhvr>
                                        <p:cTn id="7" dur="2000"/>
                                        <p:tgtEl>
                                          <p:spTgt spid="133189"/>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a:extLst>
              <a:ext uri="{FF2B5EF4-FFF2-40B4-BE49-F238E27FC236}">
                <a16:creationId xmlns:a16="http://schemas.microsoft.com/office/drawing/2014/main" id="{C5AEACE3-95AC-489C-9D8C-290DC508015C}"/>
              </a:ext>
            </a:extLst>
          </p:cNvPr>
          <p:cNvGraphicFramePr>
            <a:graphicFrameLocks noChangeAspect="1"/>
          </p:cNvGraphicFramePr>
          <p:nvPr/>
        </p:nvGraphicFramePr>
        <p:xfrm>
          <a:off x="49213" y="838200"/>
          <a:ext cx="4217987" cy="3203575"/>
        </p:xfrm>
        <a:graphic>
          <a:graphicData uri="http://schemas.openxmlformats.org/presentationml/2006/ole">
            <mc:AlternateContent xmlns:mc="http://schemas.openxmlformats.org/markup-compatibility/2006">
              <mc:Choice xmlns:v="urn:schemas-microsoft-com:vml" Requires="v">
                <p:oleObj spid="_x0000_s11301" name="CorelPhotoPaint.Image.11" r:id="rId4" imgW="6233172" imgH="5135890" progId="CorelPhotoPaint.Image.11">
                  <p:embed/>
                </p:oleObj>
              </mc:Choice>
              <mc:Fallback>
                <p:oleObj name="CorelPhotoPaint.Image.11" r:id="rId4" imgW="6233172" imgH="5135890" progId="CorelPhotoPaint.Image.11">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3917" b="3595"/>
                      <a:stretch>
                        <a:fillRect/>
                      </a:stretch>
                    </p:blipFill>
                    <p:spPr bwMode="auto">
                      <a:xfrm>
                        <a:off x="49213" y="838200"/>
                        <a:ext cx="4217987" cy="320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Rectangle 3">
            <a:extLst>
              <a:ext uri="{FF2B5EF4-FFF2-40B4-BE49-F238E27FC236}">
                <a16:creationId xmlns:a16="http://schemas.microsoft.com/office/drawing/2014/main" id="{026BF63B-6A78-491D-BD1E-2F9424D96555}"/>
              </a:ext>
            </a:extLst>
          </p:cNvPr>
          <p:cNvSpPr>
            <a:spLocks noGrp="1" noChangeArrowheads="1"/>
          </p:cNvSpPr>
          <p:nvPr>
            <p:ph type="body" idx="1"/>
          </p:nvPr>
        </p:nvSpPr>
        <p:spPr>
          <a:xfrm>
            <a:off x="6172200" y="504825"/>
            <a:ext cx="2590800" cy="409575"/>
          </a:xfrm>
        </p:spPr>
        <p:txBody>
          <a:bodyPr/>
          <a:lstStyle/>
          <a:p>
            <a:pPr eaLnBrk="1" hangingPunct="1"/>
            <a:r>
              <a:rPr lang="en-US" altLang="en-US" sz="1800"/>
              <a:t>= Exhaust</a:t>
            </a:r>
          </a:p>
        </p:txBody>
      </p:sp>
      <p:sp>
        <p:nvSpPr>
          <p:cNvPr id="11268" name="Rectangle 4">
            <a:extLst>
              <a:ext uri="{FF2B5EF4-FFF2-40B4-BE49-F238E27FC236}">
                <a16:creationId xmlns:a16="http://schemas.microsoft.com/office/drawing/2014/main" id="{285FE289-6882-4B34-8D07-3E4E98330316}"/>
              </a:ext>
            </a:extLst>
          </p:cNvPr>
          <p:cNvSpPr>
            <a:spLocks noChangeArrowheads="1"/>
          </p:cNvSpPr>
          <p:nvPr/>
        </p:nvSpPr>
        <p:spPr bwMode="auto">
          <a:xfrm>
            <a:off x="228600" y="180975"/>
            <a:ext cx="87709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64008">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1">
                <a:solidFill>
                  <a:schemeClr val="tx2"/>
                </a:solidFill>
              </a:rPr>
              <a:t>How SCR Works</a:t>
            </a:r>
          </a:p>
        </p:txBody>
      </p:sp>
      <p:pic>
        <p:nvPicPr>
          <p:cNvPr id="11269" name="Picture 5" descr="scr_kat_e">
            <a:extLst>
              <a:ext uri="{FF2B5EF4-FFF2-40B4-BE49-F238E27FC236}">
                <a16:creationId xmlns:a16="http://schemas.microsoft.com/office/drawing/2014/main" id="{E93F460C-166E-437B-8007-7DC306A6BB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2222500"/>
            <a:ext cx="3556000" cy="37211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0" name="AutoShape 6">
            <a:extLst>
              <a:ext uri="{FF2B5EF4-FFF2-40B4-BE49-F238E27FC236}">
                <a16:creationId xmlns:a16="http://schemas.microsoft.com/office/drawing/2014/main" id="{67644A39-550F-4187-B57F-23DC3A5635A8}"/>
              </a:ext>
            </a:extLst>
          </p:cNvPr>
          <p:cNvSpPr>
            <a:spLocks noChangeArrowheads="1"/>
          </p:cNvSpPr>
          <p:nvPr/>
        </p:nvSpPr>
        <p:spPr bwMode="auto">
          <a:xfrm rot="-2700000">
            <a:off x="3810000" y="3429000"/>
            <a:ext cx="327025" cy="381000"/>
          </a:xfrm>
          <a:prstGeom prst="downArrow">
            <a:avLst>
              <a:gd name="adj1" fmla="val 56519"/>
              <a:gd name="adj2" fmla="val 63220"/>
            </a:avLst>
          </a:prstGeom>
          <a:solidFill>
            <a:srgbClr val="00CCFF"/>
          </a:solidFill>
          <a:ln w="9525" algn="ctr">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pPr>
            <a:endParaRPr lang="en-US" altLang="en-US" sz="1800"/>
          </a:p>
        </p:txBody>
      </p:sp>
      <p:sp>
        <p:nvSpPr>
          <p:cNvPr id="11271" name="Text Box 7">
            <a:extLst>
              <a:ext uri="{FF2B5EF4-FFF2-40B4-BE49-F238E27FC236}">
                <a16:creationId xmlns:a16="http://schemas.microsoft.com/office/drawing/2014/main" id="{7BF6F80E-5E84-4E51-83BC-F53ABE7C823D}"/>
              </a:ext>
            </a:extLst>
          </p:cNvPr>
          <p:cNvSpPr txBox="1">
            <a:spLocks noChangeArrowheads="1"/>
          </p:cNvSpPr>
          <p:nvPr/>
        </p:nvSpPr>
        <p:spPr bwMode="auto">
          <a:xfrm>
            <a:off x="4953000" y="5105400"/>
            <a:ext cx="10668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nchorCtr="1"/>
          <a:lstStyle>
            <a:lvl1pPr defTabSz="330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330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330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3302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3302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330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330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330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3302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50000"/>
              </a:spcBef>
              <a:spcAft>
                <a:spcPct val="50000"/>
              </a:spcAft>
              <a:buFontTx/>
              <a:buNone/>
            </a:pPr>
            <a:r>
              <a:rPr lang="en-US" altLang="en-US" sz="1400" b="1"/>
              <a:t>SCR Device</a:t>
            </a:r>
          </a:p>
        </p:txBody>
      </p:sp>
      <p:sp>
        <p:nvSpPr>
          <p:cNvPr id="11272" name="Line 8">
            <a:extLst>
              <a:ext uri="{FF2B5EF4-FFF2-40B4-BE49-F238E27FC236}">
                <a16:creationId xmlns:a16="http://schemas.microsoft.com/office/drawing/2014/main" id="{0B3DAE24-D9D2-4275-AA69-EB0BEFE1DA13}"/>
              </a:ext>
            </a:extLst>
          </p:cNvPr>
          <p:cNvSpPr>
            <a:spLocks noChangeShapeType="1"/>
          </p:cNvSpPr>
          <p:nvPr/>
        </p:nvSpPr>
        <p:spPr bwMode="auto">
          <a:xfrm>
            <a:off x="2971800" y="2362200"/>
            <a:ext cx="685800" cy="381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lIns="0" tIns="0" rIns="0" bIns="0">
            <a:spAutoFit/>
          </a:bodyPr>
          <a:lstStyle/>
          <a:p>
            <a:endParaRPr lang="en-US"/>
          </a:p>
        </p:txBody>
      </p:sp>
      <p:sp>
        <p:nvSpPr>
          <p:cNvPr id="11273" name="Text Box 9">
            <a:extLst>
              <a:ext uri="{FF2B5EF4-FFF2-40B4-BE49-F238E27FC236}">
                <a16:creationId xmlns:a16="http://schemas.microsoft.com/office/drawing/2014/main" id="{9ACC426F-DFD0-4825-ADCF-601F7F52B11F}"/>
              </a:ext>
            </a:extLst>
          </p:cNvPr>
          <p:cNvSpPr txBox="1">
            <a:spLocks noChangeArrowheads="1"/>
          </p:cNvSpPr>
          <p:nvPr/>
        </p:nvSpPr>
        <p:spPr bwMode="auto">
          <a:xfrm>
            <a:off x="4195763" y="5481638"/>
            <a:ext cx="2398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en-US" altLang="en-US" sz="1600" b="1"/>
          </a:p>
        </p:txBody>
      </p:sp>
      <p:sp>
        <p:nvSpPr>
          <p:cNvPr id="11274" name="Text Box 10">
            <a:extLst>
              <a:ext uri="{FF2B5EF4-FFF2-40B4-BE49-F238E27FC236}">
                <a16:creationId xmlns:a16="http://schemas.microsoft.com/office/drawing/2014/main" id="{25493F68-4796-4B54-8C32-EE1E24CFED85}"/>
              </a:ext>
            </a:extLst>
          </p:cNvPr>
          <p:cNvSpPr txBox="1">
            <a:spLocks noChangeArrowheads="1"/>
          </p:cNvSpPr>
          <p:nvPr/>
        </p:nvSpPr>
        <p:spPr bwMode="auto">
          <a:xfrm>
            <a:off x="4057650" y="3252788"/>
            <a:ext cx="10271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endParaRPr lang="en-US" altLang="en-US" sz="1200" b="1"/>
          </a:p>
        </p:txBody>
      </p:sp>
      <p:sp>
        <p:nvSpPr>
          <p:cNvPr id="11275" name="Line 11">
            <a:extLst>
              <a:ext uri="{FF2B5EF4-FFF2-40B4-BE49-F238E27FC236}">
                <a16:creationId xmlns:a16="http://schemas.microsoft.com/office/drawing/2014/main" id="{13405BE7-9530-484A-9994-BDDCEB1EE1A3}"/>
              </a:ext>
            </a:extLst>
          </p:cNvPr>
          <p:cNvSpPr>
            <a:spLocks noChangeShapeType="1"/>
          </p:cNvSpPr>
          <p:nvPr/>
        </p:nvSpPr>
        <p:spPr bwMode="auto">
          <a:xfrm flipH="1">
            <a:off x="3271838" y="3730625"/>
            <a:ext cx="58737" cy="112713"/>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180" name="Oval 12">
            <a:extLst>
              <a:ext uri="{FF2B5EF4-FFF2-40B4-BE49-F238E27FC236}">
                <a16:creationId xmlns:a16="http://schemas.microsoft.com/office/drawing/2014/main" id="{BDC9FC02-C045-43B8-9DD2-BE60FBA4CBF6}"/>
              </a:ext>
            </a:extLst>
          </p:cNvPr>
          <p:cNvSpPr>
            <a:spLocks noChangeArrowheads="1"/>
          </p:cNvSpPr>
          <p:nvPr/>
        </p:nvSpPr>
        <p:spPr bwMode="auto">
          <a:xfrm>
            <a:off x="762000" y="2052638"/>
            <a:ext cx="247650" cy="233362"/>
          </a:xfrm>
          <a:prstGeom prst="ellipse">
            <a:avLst/>
          </a:prstGeom>
          <a:solidFill>
            <a:srgbClr val="FF0000"/>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800" b="1">
                <a:solidFill>
                  <a:schemeClr val="bg1"/>
                </a:solidFill>
              </a:rPr>
              <a:t>NOx</a:t>
            </a:r>
          </a:p>
          <a:p>
            <a:pPr algn="ctr" eaLnBrk="1" hangingPunct="1">
              <a:spcBef>
                <a:spcPct val="0"/>
              </a:spcBef>
              <a:buFontTx/>
              <a:buNone/>
            </a:pPr>
            <a:r>
              <a:rPr lang="en-US" altLang="en-US" sz="800" b="1">
                <a:solidFill>
                  <a:schemeClr val="bg1"/>
                </a:solidFill>
              </a:rPr>
              <a:t>PM</a:t>
            </a:r>
          </a:p>
        </p:txBody>
      </p:sp>
      <p:sp>
        <p:nvSpPr>
          <p:cNvPr id="11277" name="Oval 13">
            <a:extLst>
              <a:ext uri="{FF2B5EF4-FFF2-40B4-BE49-F238E27FC236}">
                <a16:creationId xmlns:a16="http://schemas.microsoft.com/office/drawing/2014/main" id="{5DA1AC10-C6F6-451E-9AF9-1378B1EDB693}"/>
              </a:ext>
            </a:extLst>
          </p:cNvPr>
          <p:cNvSpPr>
            <a:spLocks noChangeArrowheads="1"/>
          </p:cNvSpPr>
          <p:nvPr/>
        </p:nvSpPr>
        <p:spPr bwMode="auto">
          <a:xfrm>
            <a:off x="5867400" y="581025"/>
            <a:ext cx="247650" cy="233363"/>
          </a:xfrm>
          <a:prstGeom prst="ellipse">
            <a:avLst/>
          </a:prstGeom>
          <a:solidFill>
            <a:srgbClr val="FF0000"/>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400"/>
          </a:p>
        </p:txBody>
      </p:sp>
      <p:sp>
        <p:nvSpPr>
          <p:cNvPr id="135182" name="Oval 14">
            <a:extLst>
              <a:ext uri="{FF2B5EF4-FFF2-40B4-BE49-F238E27FC236}">
                <a16:creationId xmlns:a16="http://schemas.microsoft.com/office/drawing/2014/main" id="{E9C461FE-70FF-4FDE-9330-C6E130317AE6}"/>
              </a:ext>
            </a:extLst>
          </p:cNvPr>
          <p:cNvSpPr>
            <a:spLocks noChangeArrowheads="1"/>
          </p:cNvSpPr>
          <p:nvPr/>
        </p:nvSpPr>
        <p:spPr bwMode="auto">
          <a:xfrm>
            <a:off x="2805113" y="3252788"/>
            <a:ext cx="247650" cy="233362"/>
          </a:xfrm>
          <a:prstGeom prst="ellipse">
            <a:avLst/>
          </a:prstGeom>
          <a:solidFill>
            <a:srgbClr val="FF0000"/>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000" b="1">
                <a:solidFill>
                  <a:schemeClr val="bg1"/>
                </a:solidFill>
              </a:rPr>
              <a:t>NOx</a:t>
            </a:r>
          </a:p>
        </p:txBody>
      </p:sp>
      <p:sp>
        <p:nvSpPr>
          <p:cNvPr id="135183" name="Rectangle 15">
            <a:extLst>
              <a:ext uri="{FF2B5EF4-FFF2-40B4-BE49-F238E27FC236}">
                <a16:creationId xmlns:a16="http://schemas.microsoft.com/office/drawing/2014/main" id="{4A6F16AA-8841-4917-802E-88760D5D97E3}"/>
              </a:ext>
            </a:extLst>
          </p:cNvPr>
          <p:cNvSpPr>
            <a:spLocks noChangeArrowheads="1"/>
          </p:cNvSpPr>
          <p:nvPr/>
        </p:nvSpPr>
        <p:spPr bwMode="auto">
          <a:xfrm>
            <a:off x="1905000" y="1130300"/>
            <a:ext cx="2895600" cy="62230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38100">
            <a:solidFill>
              <a:schemeClr val="accent2"/>
            </a:solidFill>
            <a:miter lim="800000"/>
            <a:headEnd/>
            <a:tailEnd/>
          </a:ln>
          <a:effectLst/>
        </p:spPr>
        <p:txBody>
          <a:bodyPr wrap="none" lIns="90000" tIns="46800" rIns="90000" bIns="46800" anchor="ctr"/>
          <a:lstStyle/>
          <a:p>
            <a:pPr algn="ctr" eaLnBrk="1" hangingPunct="1">
              <a:defRPr/>
            </a:pPr>
            <a:r>
              <a:rPr lang="en-US" sz="1400" b="1">
                <a:solidFill>
                  <a:schemeClr val="bg1"/>
                </a:solidFill>
                <a:latin typeface="Arial" charset="0"/>
                <a:ea typeface="ＭＳ Ｐゴシック" pitchFamily="1" charset="-128"/>
              </a:rPr>
              <a:t>Particulate Matter (PM) is trapped </a:t>
            </a:r>
          </a:p>
          <a:p>
            <a:pPr algn="ctr" eaLnBrk="1" hangingPunct="1">
              <a:defRPr/>
            </a:pPr>
            <a:r>
              <a:rPr lang="en-US" sz="1400" b="1">
                <a:solidFill>
                  <a:schemeClr val="bg1"/>
                </a:solidFill>
                <a:latin typeface="Arial" charset="0"/>
                <a:ea typeface="ＭＳ Ｐゴシック" pitchFamily="1" charset="-128"/>
              </a:rPr>
              <a:t>in the Diesel Particulate Filter</a:t>
            </a:r>
          </a:p>
          <a:p>
            <a:pPr algn="ctr" eaLnBrk="1" hangingPunct="1">
              <a:defRPr/>
            </a:pPr>
            <a:r>
              <a:rPr lang="en-US" sz="1400" b="1">
                <a:solidFill>
                  <a:schemeClr val="bg1"/>
                </a:solidFill>
                <a:latin typeface="Arial" charset="0"/>
                <a:ea typeface="ＭＳ Ｐゴシック" pitchFamily="1" charset="-128"/>
              </a:rPr>
              <a:t>(DPF)</a:t>
            </a:r>
          </a:p>
        </p:txBody>
      </p:sp>
      <p:sp>
        <p:nvSpPr>
          <p:cNvPr id="135184" name="Line 16">
            <a:extLst>
              <a:ext uri="{FF2B5EF4-FFF2-40B4-BE49-F238E27FC236}">
                <a16:creationId xmlns:a16="http://schemas.microsoft.com/office/drawing/2014/main" id="{B17764C1-A490-4723-9F9C-2AF539BC604D}"/>
              </a:ext>
            </a:extLst>
          </p:cNvPr>
          <p:cNvSpPr>
            <a:spLocks noChangeShapeType="1"/>
          </p:cNvSpPr>
          <p:nvPr/>
        </p:nvSpPr>
        <p:spPr bwMode="auto">
          <a:xfrm flipH="1">
            <a:off x="2971800" y="1752600"/>
            <a:ext cx="80963" cy="1500188"/>
          </a:xfrm>
          <a:prstGeom prst="line">
            <a:avLst/>
          </a:prstGeom>
          <a:noFill/>
          <a:ln w="47625"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1281" name="Oval 17">
            <a:extLst>
              <a:ext uri="{FF2B5EF4-FFF2-40B4-BE49-F238E27FC236}">
                <a16:creationId xmlns:a16="http://schemas.microsoft.com/office/drawing/2014/main" id="{AFC937DC-B993-4CC2-8F91-DE3083337F48}"/>
              </a:ext>
            </a:extLst>
          </p:cNvPr>
          <p:cNvSpPr>
            <a:spLocks noChangeArrowheads="1"/>
          </p:cNvSpPr>
          <p:nvPr/>
        </p:nvSpPr>
        <p:spPr bwMode="auto">
          <a:xfrm>
            <a:off x="5867400" y="885825"/>
            <a:ext cx="247650" cy="233363"/>
          </a:xfrm>
          <a:prstGeom prst="ellipse">
            <a:avLst/>
          </a:prstGeom>
          <a:solidFill>
            <a:schemeClr val="bg2"/>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400"/>
          </a:p>
        </p:txBody>
      </p:sp>
      <p:sp>
        <p:nvSpPr>
          <p:cNvPr id="11282" name="Rectangle 18">
            <a:extLst>
              <a:ext uri="{FF2B5EF4-FFF2-40B4-BE49-F238E27FC236}">
                <a16:creationId xmlns:a16="http://schemas.microsoft.com/office/drawing/2014/main" id="{350EDFB4-6390-4B02-AD02-D15A4A2686DB}"/>
              </a:ext>
            </a:extLst>
          </p:cNvPr>
          <p:cNvSpPr>
            <a:spLocks noChangeArrowheads="1"/>
          </p:cNvSpPr>
          <p:nvPr/>
        </p:nvSpPr>
        <p:spPr bwMode="auto">
          <a:xfrm>
            <a:off x="6281738" y="809625"/>
            <a:ext cx="278606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 Diesel Exhaust Fluid</a:t>
            </a:r>
          </a:p>
        </p:txBody>
      </p:sp>
      <p:sp>
        <p:nvSpPr>
          <p:cNvPr id="135187" name="Oval 19">
            <a:extLst>
              <a:ext uri="{FF2B5EF4-FFF2-40B4-BE49-F238E27FC236}">
                <a16:creationId xmlns:a16="http://schemas.microsoft.com/office/drawing/2014/main" id="{2400DE92-646D-452C-86B9-7C11C1FFC007}"/>
              </a:ext>
            </a:extLst>
          </p:cNvPr>
          <p:cNvSpPr>
            <a:spLocks noChangeArrowheads="1"/>
          </p:cNvSpPr>
          <p:nvPr/>
        </p:nvSpPr>
        <p:spPr bwMode="auto">
          <a:xfrm>
            <a:off x="2814638" y="3254375"/>
            <a:ext cx="247650" cy="233363"/>
          </a:xfrm>
          <a:prstGeom prst="ellipse">
            <a:avLst/>
          </a:prstGeom>
          <a:solidFill>
            <a:srgbClr val="FF0000"/>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chemeClr val="bg1"/>
                </a:solidFill>
              </a:rPr>
              <a:t>PM</a:t>
            </a:r>
          </a:p>
        </p:txBody>
      </p:sp>
      <p:sp>
        <p:nvSpPr>
          <p:cNvPr id="135188" name="Rectangle 20">
            <a:extLst>
              <a:ext uri="{FF2B5EF4-FFF2-40B4-BE49-F238E27FC236}">
                <a16:creationId xmlns:a16="http://schemas.microsoft.com/office/drawing/2014/main" id="{75281438-CCBF-4104-A9DF-57AAB3567F60}"/>
              </a:ext>
            </a:extLst>
          </p:cNvPr>
          <p:cNvSpPr>
            <a:spLocks noChangeArrowheads="1"/>
          </p:cNvSpPr>
          <p:nvPr/>
        </p:nvSpPr>
        <p:spPr bwMode="auto">
          <a:xfrm>
            <a:off x="5257800" y="1282700"/>
            <a:ext cx="2743200" cy="62230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38100">
            <a:solidFill>
              <a:schemeClr val="accent2"/>
            </a:solidFill>
            <a:miter lim="800000"/>
            <a:headEnd/>
            <a:tailEnd/>
          </a:ln>
          <a:effectLst/>
        </p:spPr>
        <p:txBody>
          <a:bodyPr wrap="none" lIns="90000" tIns="46800" rIns="90000" bIns="46800" anchor="ctr"/>
          <a:lstStyle/>
          <a:p>
            <a:pPr algn="ctr" eaLnBrk="1" hangingPunct="1">
              <a:defRPr/>
            </a:pPr>
            <a:r>
              <a:rPr lang="en-US" sz="1400" b="1">
                <a:solidFill>
                  <a:schemeClr val="bg1"/>
                </a:solidFill>
                <a:latin typeface="Arial" charset="0"/>
                <a:ea typeface="ＭＳ Ｐゴシック" pitchFamily="1" charset="-128"/>
              </a:rPr>
              <a:t>DEF injected into the</a:t>
            </a:r>
          </a:p>
          <a:p>
            <a:pPr algn="ctr" eaLnBrk="1" hangingPunct="1">
              <a:defRPr/>
            </a:pPr>
            <a:r>
              <a:rPr lang="en-US" sz="1400" b="1">
                <a:solidFill>
                  <a:schemeClr val="bg1"/>
                </a:solidFill>
                <a:latin typeface="Arial" charset="0"/>
                <a:ea typeface="ＭＳ Ｐゴシック" pitchFamily="1" charset="-128"/>
              </a:rPr>
              <a:t> exhaust stream</a:t>
            </a:r>
          </a:p>
        </p:txBody>
      </p:sp>
      <p:sp>
        <p:nvSpPr>
          <p:cNvPr id="135189" name="Oval 21">
            <a:extLst>
              <a:ext uri="{FF2B5EF4-FFF2-40B4-BE49-F238E27FC236}">
                <a16:creationId xmlns:a16="http://schemas.microsoft.com/office/drawing/2014/main" id="{31F26180-4742-49F0-88A6-C8F3381BF268}"/>
              </a:ext>
            </a:extLst>
          </p:cNvPr>
          <p:cNvSpPr>
            <a:spLocks noChangeArrowheads="1"/>
          </p:cNvSpPr>
          <p:nvPr/>
        </p:nvSpPr>
        <p:spPr bwMode="auto">
          <a:xfrm>
            <a:off x="5924550" y="3100388"/>
            <a:ext cx="247650" cy="233362"/>
          </a:xfrm>
          <a:prstGeom prst="ellipse">
            <a:avLst/>
          </a:prstGeom>
          <a:solidFill>
            <a:schemeClr val="bg2"/>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000">
                <a:solidFill>
                  <a:schemeClr val="bg1"/>
                </a:solidFill>
              </a:rPr>
              <a:t>DEF</a:t>
            </a:r>
          </a:p>
        </p:txBody>
      </p:sp>
      <p:sp>
        <p:nvSpPr>
          <p:cNvPr id="135190" name="Oval 22">
            <a:extLst>
              <a:ext uri="{FF2B5EF4-FFF2-40B4-BE49-F238E27FC236}">
                <a16:creationId xmlns:a16="http://schemas.microsoft.com/office/drawing/2014/main" id="{A7592B46-C753-4DDF-A535-EEC91B42BDA3}"/>
              </a:ext>
            </a:extLst>
          </p:cNvPr>
          <p:cNvSpPr>
            <a:spLocks noChangeArrowheads="1"/>
          </p:cNvSpPr>
          <p:nvPr/>
        </p:nvSpPr>
        <p:spPr bwMode="auto">
          <a:xfrm>
            <a:off x="4038600" y="4376738"/>
            <a:ext cx="247650" cy="233362"/>
          </a:xfrm>
          <a:prstGeom prst="ellipse">
            <a:avLst/>
          </a:prstGeom>
          <a:solidFill>
            <a:schemeClr val="bg2"/>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000">
                <a:solidFill>
                  <a:schemeClr val="bg1"/>
                </a:solidFill>
              </a:rPr>
              <a:t>NH3</a:t>
            </a:r>
          </a:p>
        </p:txBody>
      </p:sp>
      <p:sp>
        <p:nvSpPr>
          <p:cNvPr id="135191" name="Rectangle 23">
            <a:extLst>
              <a:ext uri="{FF2B5EF4-FFF2-40B4-BE49-F238E27FC236}">
                <a16:creationId xmlns:a16="http://schemas.microsoft.com/office/drawing/2014/main" id="{10A33963-E9D9-4BE3-961D-547BEEF92069}"/>
              </a:ext>
            </a:extLst>
          </p:cNvPr>
          <p:cNvSpPr>
            <a:spLocks noChangeArrowheads="1"/>
          </p:cNvSpPr>
          <p:nvPr/>
        </p:nvSpPr>
        <p:spPr bwMode="auto">
          <a:xfrm>
            <a:off x="152400" y="4876800"/>
            <a:ext cx="2867025" cy="74136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38100">
            <a:solidFill>
              <a:schemeClr val="accent2"/>
            </a:solidFill>
            <a:miter lim="800000"/>
            <a:headEnd/>
            <a:tailEnd/>
          </a:ln>
          <a:effectLst/>
        </p:spPr>
        <p:txBody>
          <a:bodyPr wrap="none" lIns="90000" tIns="46800" rIns="90000" bIns="46800" anchor="ctr"/>
          <a:lstStyle/>
          <a:p>
            <a:pPr algn="ctr" eaLnBrk="1" hangingPunct="1">
              <a:defRPr/>
            </a:pPr>
            <a:r>
              <a:rPr lang="en-US" sz="1400" b="1">
                <a:solidFill>
                  <a:schemeClr val="bg1"/>
                </a:solidFill>
                <a:latin typeface="Arial" charset="0"/>
                <a:ea typeface="ＭＳ Ｐゴシック" pitchFamily="1" charset="-128"/>
              </a:rPr>
              <a:t>DEF solution ‘hydrolyzes’ into </a:t>
            </a:r>
          </a:p>
          <a:p>
            <a:pPr algn="ctr" eaLnBrk="1" hangingPunct="1">
              <a:defRPr/>
            </a:pPr>
            <a:r>
              <a:rPr lang="en-US" sz="1400" b="1">
                <a:solidFill>
                  <a:schemeClr val="bg1"/>
                </a:solidFill>
                <a:latin typeface="Arial" charset="0"/>
                <a:ea typeface="ＭＳ Ｐゴシック" pitchFamily="1" charset="-128"/>
              </a:rPr>
              <a:t>ammonia gas (NH3) which mixes </a:t>
            </a:r>
          </a:p>
          <a:p>
            <a:pPr algn="ctr" eaLnBrk="1" hangingPunct="1">
              <a:defRPr/>
            </a:pPr>
            <a:r>
              <a:rPr lang="en-US" sz="1400" b="1">
                <a:solidFill>
                  <a:schemeClr val="bg1"/>
                </a:solidFill>
                <a:latin typeface="Arial" charset="0"/>
                <a:ea typeface="ＭＳ Ｐゴシック" pitchFamily="1" charset="-128"/>
              </a:rPr>
              <a:t>with the exhaust</a:t>
            </a:r>
          </a:p>
        </p:txBody>
      </p:sp>
      <p:sp>
        <p:nvSpPr>
          <p:cNvPr id="135192" name="Line 24">
            <a:extLst>
              <a:ext uri="{FF2B5EF4-FFF2-40B4-BE49-F238E27FC236}">
                <a16:creationId xmlns:a16="http://schemas.microsoft.com/office/drawing/2014/main" id="{DAD7E43B-8E45-4148-A030-E807B91ED7F6}"/>
              </a:ext>
            </a:extLst>
          </p:cNvPr>
          <p:cNvSpPr>
            <a:spLocks noChangeShapeType="1"/>
          </p:cNvSpPr>
          <p:nvPr/>
        </p:nvSpPr>
        <p:spPr bwMode="auto">
          <a:xfrm flipV="1">
            <a:off x="3019425" y="4495800"/>
            <a:ext cx="1009650" cy="381000"/>
          </a:xfrm>
          <a:prstGeom prst="line">
            <a:avLst/>
          </a:prstGeom>
          <a:noFill/>
          <a:ln w="47625"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35193" name="Rectangle 25">
            <a:extLst>
              <a:ext uri="{FF2B5EF4-FFF2-40B4-BE49-F238E27FC236}">
                <a16:creationId xmlns:a16="http://schemas.microsoft.com/office/drawing/2014/main" id="{552D394D-1180-4BDD-9511-BCBBC85008DE}"/>
              </a:ext>
            </a:extLst>
          </p:cNvPr>
          <p:cNvSpPr>
            <a:spLocks noChangeArrowheads="1"/>
          </p:cNvSpPr>
          <p:nvPr/>
        </p:nvSpPr>
        <p:spPr bwMode="auto">
          <a:xfrm>
            <a:off x="6324600" y="3568700"/>
            <a:ext cx="2743200" cy="622300"/>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38100">
            <a:solidFill>
              <a:schemeClr val="accent2"/>
            </a:solidFill>
            <a:miter lim="800000"/>
            <a:headEnd/>
            <a:tailEnd/>
          </a:ln>
          <a:effectLst/>
        </p:spPr>
        <p:txBody>
          <a:bodyPr wrap="none" lIns="90000" tIns="46800" rIns="90000" bIns="46800" anchor="ctr"/>
          <a:lstStyle/>
          <a:p>
            <a:pPr algn="ctr" eaLnBrk="1" hangingPunct="1">
              <a:defRPr/>
            </a:pPr>
            <a:r>
              <a:rPr lang="en-US" sz="1400" b="1">
                <a:solidFill>
                  <a:schemeClr val="bg1"/>
                </a:solidFill>
                <a:latin typeface="Arial" charset="0"/>
                <a:ea typeface="ＭＳ Ｐゴシック" pitchFamily="1" charset="-128"/>
              </a:rPr>
              <a:t>Ammonia (NH3) and Nitrogen </a:t>
            </a:r>
          </a:p>
          <a:p>
            <a:pPr algn="ctr" eaLnBrk="1" hangingPunct="1">
              <a:defRPr/>
            </a:pPr>
            <a:r>
              <a:rPr lang="en-US" sz="1400" b="1">
                <a:solidFill>
                  <a:schemeClr val="bg1"/>
                </a:solidFill>
                <a:latin typeface="Arial" charset="0"/>
                <a:ea typeface="ＭＳ Ｐゴシック" pitchFamily="1" charset="-128"/>
              </a:rPr>
              <a:t>Oxides (NOx) react in the catalyst </a:t>
            </a:r>
          </a:p>
          <a:p>
            <a:pPr algn="ctr" eaLnBrk="1" hangingPunct="1">
              <a:defRPr/>
            </a:pPr>
            <a:r>
              <a:rPr lang="en-US" sz="1400" b="1">
                <a:solidFill>
                  <a:schemeClr val="bg1"/>
                </a:solidFill>
                <a:latin typeface="Arial" charset="0"/>
                <a:ea typeface="ＭＳ Ｐゴシック" pitchFamily="1" charset="-128"/>
              </a:rPr>
              <a:t>to form Nitrogen and Water</a:t>
            </a:r>
          </a:p>
        </p:txBody>
      </p:sp>
      <p:sp>
        <p:nvSpPr>
          <p:cNvPr id="135194" name="Line 26">
            <a:extLst>
              <a:ext uri="{FF2B5EF4-FFF2-40B4-BE49-F238E27FC236}">
                <a16:creationId xmlns:a16="http://schemas.microsoft.com/office/drawing/2014/main" id="{C8D5E430-AF6D-4F89-90E3-FC3436273ADD}"/>
              </a:ext>
            </a:extLst>
          </p:cNvPr>
          <p:cNvSpPr>
            <a:spLocks noChangeShapeType="1"/>
          </p:cNvSpPr>
          <p:nvPr/>
        </p:nvSpPr>
        <p:spPr bwMode="auto">
          <a:xfrm flipH="1">
            <a:off x="6019800" y="4114800"/>
            <a:ext cx="838200" cy="762000"/>
          </a:xfrm>
          <a:prstGeom prst="line">
            <a:avLst/>
          </a:prstGeom>
          <a:noFill/>
          <a:ln w="47625"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pic>
        <p:nvPicPr>
          <p:cNvPr id="11291" name="Picture 27">
            <a:extLst>
              <a:ext uri="{FF2B5EF4-FFF2-40B4-BE49-F238E27FC236}">
                <a16:creationId xmlns:a16="http://schemas.microsoft.com/office/drawing/2014/main" id="{B32FC2FC-5C7C-42B5-98A4-B574855FF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2925" y="2690813"/>
            <a:ext cx="4381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2" name="Picture 28">
            <a:extLst>
              <a:ext uri="{FF2B5EF4-FFF2-40B4-BE49-F238E27FC236}">
                <a16:creationId xmlns:a16="http://schemas.microsoft.com/office/drawing/2014/main" id="{D3011511-2052-42F1-BA82-84FD59FDB1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788" y="2906713"/>
            <a:ext cx="5651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3" name="Picture 29">
            <a:extLst>
              <a:ext uri="{FF2B5EF4-FFF2-40B4-BE49-F238E27FC236}">
                <a16:creationId xmlns:a16="http://schemas.microsoft.com/office/drawing/2014/main" id="{BCFB9C7C-D885-480F-AEF4-6E839DB8F3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575050"/>
            <a:ext cx="817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4" name="Picture 30">
            <a:extLst>
              <a:ext uri="{FF2B5EF4-FFF2-40B4-BE49-F238E27FC236}">
                <a16:creationId xmlns:a16="http://schemas.microsoft.com/office/drawing/2014/main" id="{1030CB32-26CF-4670-816E-D5E7FB94C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0063" y="4573588"/>
            <a:ext cx="81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5" name="Picture 31">
            <a:extLst>
              <a:ext uri="{FF2B5EF4-FFF2-40B4-BE49-F238E27FC236}">
                <a16:creationId xmlns:a16="http://schemas.microsoft.com/office/drawing/2014/main" id="{1BDAAE08-B0A6-4F00-968D-36B049112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781550"/>
            <a:ext cx="817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6" name="Picture 32">
            <a:extLst>
              <a:ext uri="{FF2B5EF4-FFF2-40B4-BE49-F238E27FC236}">
                <a16:creationId xmlns:a16="http://schemas.microsoft.com/office/drawing/2014/main" id="{CB55EA60-74A5-4A26-A9EA-6258A1570E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5454650"/>
            <a:ext cx="817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201" name="Line 33">
            <a:extLst>
              <a:ext uri="{FF2B5EF4-FFF2-40B4-BE49-F238E27FC236}">
                <a16:creationId xmlns:a16="http://schemas.microsoft.com/office/drawing/2014/main" id="{A9045C28-343B-47AB-BDD6-AC8E292229BA}"/>
              </a:ext>
            </a:extLst>
          </p:cNvPr>
          <p:cNvSpPr>
            <a:spLocks noChangeShapeType="1"/>
          </p:cNvSpPr>
          <p:nvPr/>
        </p:nvSpPr>
        <p:spPr bwMode="auto">
          <a:xfrm flipH="1">
            <a:off x="4137025" y="1905000"/>
            <a:ext cx="2263775" cy="2133600"/>
          </a:xfrm>
          <a:prstGeom prst="line">
            <a:avLst/>
          </a:prstGeom>
          <a:noFill/>
          <a:ln w="47625" cap="rnd">
            <a:solidFill>
              <a:schemeClr val="accent2"/>
            </a:solidFill>
            <a:prstDash val="sysDot"/>
            <a:round/>
            <a:headEn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US"/>
          </a:p>
        </p:txBody>
      </p:sp>
      <p:sp>
        <p:nvSpPr>
          <p:cNvPr id="135202" name="Oval 34">
            <a:extLst>
              <a:ext uri="{FF2B5EF4-FFF2-40B4-BE49-F238E27FC236}">
                <a16:creationId xmlns:a16="http://schemas.microsoft.com/office/drawing/2014/main" id="{E5A8036E-4FD5-4F04-B217-F5D532625217}"/>
              </a:ext>
            </a:extLst>
          </p:cNvPr>
          <p:cNvSpPr>
            <a:spLocks noChangeArrowheads="1"/>
          </p:cNvSpPr>
          <p:nvPr/>
        </p:nvSpPr>
        <p:spPr bwMode="auto">
          <a:xfrm>
            <a:off x="5029200" y="5176838"/>
            <a:ext cx="247650" cy="233362"/>
          </a:xfrm>
          <a:prstGeom prst="ellipse">
            <a:avLst/>
          </a:prstGeom>
          <a:solidFill>
            <a:srgbClr val="008000"/>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a:solidFill>
                  <a:schemeClr val="bg1"/>
                </a:solidFill>
              </a:rPr>
              <a:t>N</a:t>
            </a:r>
            <a:r>
              <a:rPr lang="en-US" altLang="en-US" sz="1400" baseline="-25000">
                <a:solidFill>
                  <a:schemeClr val="bg1"/>
                </a:solidFill>
              </a:rPr>
              <a:t>2</a:t>
            </a:r>
          </a:p>
        </p:txBody>
      </p:sp>
      <p:sp>
        <p:nvSpPr>
          <p:cNvPr id="135203" name="Oval 35">
            <a:extLst>
              <a:ext uri="{FF2B5EF4-FFF2-40B4-BE49-F238E27FC236}">
                <a16:creationId xmlns:a16="http://schemas.microsoft.com/office/drawing/2014/main" id="{6F39AF0E-2615-4399-BF04-19F7879E965F}"/>
              </a:ext>
            </a:extLst>
          </p:cNvPr>
          <p:cNvSpPr>
            <a:spLocks noChangeArrowheads="1"/>
          </p:cNvSpPr>
          <p:nvPr/>
        </p:nvSpPr>
        <p:spPr bwMode="auto">
          <a:xfrm>
            <a:off x="5027613" y="5181600"/>
            <a:ext cx="247650" cy="233363"/>
          </a:xfrm>
          <a:prstGeom prst="ellipse">
            <a:avLst/>
          </a:prstGeom>
          <a:solidFill>
            <a:schemeClr val="bg2"/>
          </a:solidFill>
          <a:ln w="9525">
            <a:solidFill>
              <a:schemeClr val="tx1"/>
            </a:solidFill>
            <a:round/>
            <a:headEnd/>
            <a:tailEnd/>
          </a:ln>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200">
                <a:solidFill>
                  <a:schemeClr val="bg1"/>
                </a:solidFill>
              </a:rPr>
              <a:t>H</a:t>
            </a:r>
            <a:r>
              <a:rPr lang="en-US" altLang="en-US" sz="1200" baseline="-25000">
                <a:solidFill>
                  <a:schemeClr val="bg1"/>
                </a:solidFill>
              </a:rPr>
              <a:t>2</a:t>
            </a:r>
            <a:r>
              <a:rPr lang="en-US" altLang="en-US" sz="1200">
                <a:solidFill>
                  <a:schemeClr val="bg1"/>
                </a:solidFill>
              </a:rPr>
              <a:t>O</a:t>
            </a:r>
          </a:p>
        </p:txBody>
      </p:sp>
      <p:sp>
        <p:nvSpPr>
          <p:cNvPr id="11300" name="Text Box 37">
            <a:extLst>
              <a:ext uri="{FF2B5EF4-FFF2-40B4-BE49-F238E27FC236}">
                <a16:creationId xmlns:a16="http://schemas.microsoft.com/office/drawing/2014/main" id="{8DE0F475-FA2C-431A-9011-1873BAB04B59}"/>
              </a:ext>
            </a:extLst>
          </p:cNvPr>
          <p:cNvSpPr txBox="1">
            <a:spLocks noChangeArrowheads="1"/>
          </p:cNvSpPr>
          <p:nvPr/>
        </p:nvSpPr>
        <p:spPr bwMode="auto">
          <a:xfrm>
            <a:off x="5511800" y="114300"/>
            <a:ext cx="3327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t>Slide Courtesy of Detroit Diesel</a:t>
            </a:r>
            <a:r>
              <a:rPr lang="en-US" altLang="en-US" sz="1600" b="1" baseline="3000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1" nodeType="clickEffect">
                                  <p:stCondLst>
                                    <p:cond delay="0"/>
                                  </p:stCondLst>
                                  <p:childTnLst>
                                    <p:animMotion origin="layout" path="M 0 0 L 0.05677 0 L 0.05677 0.15 L 0.09653 0.18032 L 0.21927 0.17731 " pathEditMode="relative" ptsTypes="AAAAA">
                                      <p:cBhvr>
                                        <p:cTn id="6" dur="5000" fill="hold"/>
                                        <p:tgtEl>
                                          <p:spTgt spid="135180"/>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5183"/>
                                        </p:tgtEl>
                                        <p:attrNameLst>
                                          <p:attrName>style.visibility</p:attrName>
                                        </p:attrNameLst>
                                      </p:cBhvr>
                                      <p:to>
                                        <p:strVal val="visible"/>
                                      </p:to>
                                    </p:set>
                                    <p:animEffect transition="in" filter="fade">
                                      <p:cBhvr>
                                        <p:cTn id="11" dur="2000"/>
                                        <p:tgtEl>
                                          <p:spTgt spid="135183"/>
                                        </p:tgtEl>
                                      </p:cBhvr>
                                    </p:animEffect>
                                  </p:childTnLst>
                                </p:cTn>
                              </p:par>
                              <p:par>
                                <p:cTn id="12" presetID="10" presetClass="entr" presetSubtype="0" fill="hold" nodeType="withEffect">
                                  <p:stCondLst>
                                    <p:cond delay="0"/>
                                  </p:stCondLst>
                                  <p:childTnLst>
                                    <p:set>
                                      <p:cBhvr>
                                        <p:cTn id="13" dur="1" fill="hold">
                                          <p:stCondLst>
                                            <p:cond delay="0"/>
                                          </p:stCondLst>
                                        </p:cTn>
                                        <p:tgtEl>
                                          <p:spTgt spid="135184"/>
                                        </p:tgtEl>
                                        <p:attrNameLst>
                                          <p:attrName>style.visibility</p:attrName>
                                        </p:attrNameLst>
                                      </p:cBhvr>
                                      <p:to>
                                        <p:strVal val="visible"/>
                                      </p:to>
                                    </p:set>
                                    <p:animEffect transition="in" filter="fade">
                                      <p:cBhvr>
                                        <p:cTn id="14" dur="2000"/>
                                        <p:tgtEl>
                                          <p:spTgt spid="13518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2000"/>
                                        <p:tgtEl>
                                          <p:spTgt spid="135180"/>
                                        </p:tgtEl>
                                      </p:cBhvr>
                                    </p:animEffect>
                                    <p:set>
                                      <p:cBhvr>
                                        <p:cTn id="19" dur="1" fill="hold">
                                          <p:stCondLst>
                                            <p:cond delay="1999"/>
                                          </p:stCondLst>
                                        </p:cTn>
                                        <p:tgtEl>
                                          <p:spTgt spid="13518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35182"/>
                                        </p:tgtEl>
                                        <p:attrNameLst>
                                          <p:attrName>style.visibility</p:attrName>
                                        </p:attrNameLst>
                                      </p:cBhvr>
                                      <p:to>
                                        <p:strVal val="visible"/>
                                      </p:to>
                                    </p:set>
                                    <p:animEffect transition="in" filter="fade">
                                      <p:cBhvr>
                                        <p:cTn id="22" dur="2000"/>
                                        <p:tgtEl>
                                          <p:spTgt spid="1351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5187"/>
                                        </p:tgtEl>
                                        <p:attrNameLst>
                                          <p:attrName>style.visibility</p:attrName>
                                        </p:attrNameLst>
                                      </p:cBhvr>
                                      <p:to>
                                        <p:strVal val="visible"/>
                                      </p:to>
                                    </p:set>
                                    <p:animEffect transition="in" filter="fade">
                                      <p:cBhvr>
                                        <p:cTn id="27" dur="1000"/>
                                        <p:tgtEl>
                                          <p:spTgt spid="135187"/>
                                        </p:tgtEl>
                                      </p:cBhvr>
                                    </p:animEffect>
                                  </p:childTnLst>
                                </p:cTn>
                              </p:par>
                              <p:par>
                                <p:cTn id="28" presetID="0" presetClass="path" presetSubtype="0" accel="50000" decel="50000" fill="hold" grpId="4" nodeType="withEffect">
                                  <p:stCondLst>
                                    <p:cond delay="0"/>
                                  </p:stCondLst>
                                  <p:childTnLst>
                                    <p:animMotion origin="layout" path="M 0 0 L 0.10156 0.00416 L 0.13073 0.08187 " pathEditMode="relative" ptsTypes="AAA">
                                      <p:cBhvr>
                                        <p:cTn id="29" dur="3000" fill="hold"/>
                                        <p:tgtEl>
                                          <p:spTgt spid="135182"/>
                                        </p:tgtEl>
                                        <p:attrNameLst>
                                          <p:attrName>ppt_x</p:attrName>
                                          <p:attrName>ppt_y</p:attrName>
                                        </p:attrNameLst>
                                      </p:cBhvr>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5188"/>
                                        </p:tgtEl>
                                        <p:attrNameLst>
                                          <p:attrName>style.visibility</p:attrName>
                                        </p:attrNameLst>
                                      </p:cBhvr>
                                      <p:to>
                                        <p:strVal val="visible"/>
                                      </p:to>
                                    </p:set>
                                    <p:animEffect transition="in" filter="fade">
                                      <p:cBhvr>
                                        <p:cTn id="34" dur="2000"/>
                                        <p:tgtEl>
                                          <p:spTgt spid="135188"/>
                                        </p:tgtEl>
                                      </p:cBhvr>
                                    </p:animEffect>
                                  </p:childTnLst>
                                </p:cTn>
                              </p:par>
                              <p:par>
                                <p:cTn id="35" presetID="10" presetClass="entr" presetSubtype="0" fill="hold" nodeType="withEffect">
                                  <p:stCondLst>
                                    <p:cond delay="0"/>
                                  </p:stCondLst>
                                  <p:childTnLst>
                                    <p:set>
                                      <p:cBhvr>
                                        <p:cTn id="36" dur="1" fill="hold">
                                          <p:stCondLst>
                                            <p:cond delay="0"/>
                                          </p:stCondLst>
                                        </p:cTn>
                                        <p:tgtEl>
                                          <p:spTgt spid="135201"/>
                                        </p:tgtEl>
                                        <p:attrNameLst>
                                          <p:attrName>style.visibility</p:attrName>
                                        </p:attrNameLst>
                                      </p:cBhvr>
                                      <p:to>
                                        <p:strVal val="visible"/>
                                      </p:to>
                                    </p:set>
                                    <p:animEffect transition="in" filter="fade">
                                      <p:cBhvr>
                                        <p:cTn id="37" dur="2000"/>
                                        <p:tgtEl>
                                          <p:spTgt spid="135201"/>
                                        </p:tgtEl>
                                      </p:cBhvr>
                                    </p:animEffect>
                                  </p:childTnLst>
                                </p:cTn>
                              </p:par>
                              <p:par>
                                <p:cTn id="38" presetID="0" presetClass="path" presetSubtype="0" accel="50000" decel="50000" fill="hold" grpId="0" nodeType="withEffect">
                                  <p:stCondLst>
                                    <p:cond delay="0"/>
                                  </p:stCondLst>
                                  <p:childTnLst>
                                    <p:animMotion origin="layout" path="M -1.11111E-6 -4.30157E-6 L 0.00295 0.1087 L -0.06163 0.11888 L -0.20313 0.11679 " pathEditMode="relative" ptsTypes="AAAA">
                                      <p:cBhvr>
                                        <p:cTn id="39" dur="3000" fill="hold"/>
                                        <p:tgtEl>
                                          <p:spTgt spid="135189"/>
                                        </p:tgtEl>
                                        <p:attrNameLst>
                                          <p:attrName>ppt_x</p:attrName>
                                          <p:attrName>ppt_y</p:attrName>
                                        </p:attrNameLst>
                                      </p:cBhvr>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5191"/>
                                        </p:tgtEl>
                                        <p:attrNameLst>
                                          <p:attrName>style.visibility</p:attrName>
                                        </p:attrNameLst>
                                      </p:cBhvr>
                                      <p:to>
                                        <p:strVal val="visible"/>
                                      </p:to>
                                    </p:set>
                                    <p:animEffect transition="in" filter="fade">
                                      <p:cBhvr>
                                        <p:cTn id="44" dur="2000"/>
                                        <p:tgtEl>
                                          <p:spTgt spid="135191"/>
                                        </p:tgtEl>
                                      </p:cBhvr>
                                    </p:animEffect>
                                  </p:childTnLst>
                                </p:cTn>
                              </p:par>
                              <p:par>
                                <p:cTn id="45" presetID="10" presetClass="entr" presetSubtype="0" fill="hold" nodeType="withEffect">
                                  <p:stCondLst>
                                    <p:cond delay="0"/>
                                  </p:stCondLst>
                                  <p:childTnLst>
                                    <p:set>
                                      <p:cBhvr>
                                        <p:cTn id="46" dur="1" fill="hold">
                                          <p:stCondLst>
                                            <p:cond delay="0"/>
                                          </p:stCondLst>
                                        </p:cTn>
                                        <p:tgtEl>
                                          <p:spTgt spid="135192"/>
                                        </p:tgtEl>
                                        <p:attrNameLst>
                                          <p:attrName>style.visibility</p:attrName>
                                        </p:attrNameLst>
                                      </p:cBhvr>
                                      <p:to>
                                        <p:strVal val="visible"/>
                                      </p:to>
                                    </p:set>
                                    <p:animEffect transition="in" filter="fade">
                                      <p:cBhvr>
                                        <p:cTn id="47" dur="2000"/>
                                        <p:tgtEl>
                                          <p:spTgt spid="135192"/>
                                        </p:tgtEl>
                                      </p:cBhvr>
                                    </p:animEffect>
                                  </p:childTnLst>
                                </p:cTn>
                              </p:par>
                              <p:par>
                                <p:cTn id="48" presetID="0" presetClass="path" presetSubtype="0" accel="50000" decel="50000" fill="hold" grpId="1" nodeType="withEffect">
                                  <p:stCondLst>
                                    <p:cond delay="0"/>
                                  </p:stCondLst>
                                  <p:childTnLst>
                                    <p:animMotion origin="layout" path="M 0.13455 0.09042 C 0.13316 0.18154 0.13333 0.14523 0.13333 0.19912 " pathEditMode="relative" rAng="0" ptsTypes="fA">
                                      <p:cBhvr>
                                        <p:cTn id="49" dur="2000" fill="hold"/>
                                        <p:tgtEl>
                                          <p:spTgt spid="135182"/>
                                        </p:tgtEl>
                                        <p:attrNameLst>
                                          <p:attrName>ppt_x</p:attrName>
                                          <p:attrName>ppt_y</p:attrName>
                                        </p:attrNameLst>
                                      </p:cBhvr>
                                      <p:rCtr x="-69" y="5435"/>
                                    </p:animMotion>
                                  </p:childTnLst>
                                </p:cTn>
                              </p:par>
                              <p:par>
                                <p:cTn id="50" presetID="0" presetClass="path" presetSubtype="0" accel="50000" decel="50000" fill="hold" grpId="1" nodeType="withEffect">
                                  <p:stCondLst>
                                    <p:cond delay="0"/>
                                  </p:stCondLst>
                                  <p:childTnLst>
                                    <p:animMotion origin="layout" path="M -0.21041 0.10407 L -0.21059 0.18178 " pathEditMode="relative" rAng="0" ptsTypes="AA">
                                      <p:cBhvr>
                                        <p:cTn id="51" dur="2000" fill="hold"/>
                                        <p:tgtEl>
                                          <p:spTgt spid="135189"/>
                                        </p:tgtEl>
                                        <p:attrNameLst>
                                          <p:attrName>ppt_x</p:attrName>
                                          <p:attrName>ppt_y</p:attrName>
                                        </p:attrNameLst>
                                      </p:cBhvr>
                                      <p:rCtr x="-17" y="3885"/>
                                    </p:animMotion>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5190"/>
                                        </p:tgtEl>
                                        <p:attrNameLst>
                                          <p:attrName>style.visibility</p:attrName>
                                        </p:attrNameLst>
                                      </p:cBhvr>
                                      <p:to>
                                        <p:strVal val="visible"/>
                                      </p:to>
                                    </p:set>
                                    <p:animEffect transition="in" filter="fade">
                                      <p:cBhvr>
                                        <p:cTn id="56" dur="1000"/>
                                        <p:tgtEl>
                                          <p:spTgt spid="135190"/>
                                        </p:tgtEl>
                                      </p:cBhvr>
                                    </p:animEffect>
                                  </p:childTnLst>
                                </p:cTn>
                              </p:par>
                              <p:par>
                                <p:cTn id="57" presetID="10" presetClass="exit" presetSubtype="0" fill="hold" grpId="2" nodeType="withEffect">
                                  <p:stCondLst>
                                    <p:cond delay="0"/>
                                  </p:stCondLst>
                                  <p:childTnLst>
                                    <p:animEffect transition="out" filter="fade">
                                      <p:cBhvr>
                                        <p:cTn id="58" dur="2000"/>
                                        <p:tgtEl>
                                          <p:spTgt spid="135189"/>
                                        </p:tgtEl>
                                      </p:cBhvr>
                                    </p:animEffect>
                                    <p:set>
                                      <p:cBhvr>
                                        <p:cTn id="59" dur="1" fill="hold">
                                          <p:stCondLst>
                                            <p:cond delay="1999"/>
                                          </p:stCondLst>
                                        </p:cTn>
                                        <p:tgtEl>
                                          <p:spTgt spid="135189"/>
                                        </p:tgtEl>
                                        <p:attrNameLst>
                                          <p:attrName>style.visibility</p:attrName>
                                        </p:attrNameLst>
                                      </p:cBhvr>
                                      <p:to>
                                        <p:strVal val="hidden"/>
                                      </p:to>
                                    </p:set>
                                  </p:childTnLst>
                                </p:cTn>
                              </p:par>
                              <p:par>
                                <p:cTn id="60" presetID="0" presetClass="path" presetSubtype="0" accel="50000" decel="50000" fill="hold" grpId="2" nodeType="withEffect">
                                  <p:stCondLst>
                                    <p:cond delay="0"/>
                                  </p:stCondLst>
                                  <p:childTnLst>
                                    <p:animMotion origin="layout" path="M 0.13333 0.19912 C 0.13368 0.21993 0.13385 0.24075 0.13455 0.26156 C 0.13611 0.31359 0.18333 0.2796 0.22465 0.2796 " pathEditMode="relative" rAng="0" ptsTypes="ffA">
                                      <p:cBhvr>
                                        <p:cTn id="61" dur="2000" fill="hold"/>
                                        <p:tgtEl>
                                          <p:spTgt spid="135182"/>
                                        </p:tgtEl>
                                        <p:attrNameLst>
                                          <p:attrName>ppt_x</p:attrName>
                                          <p:attrName>ppt_y</p:attrName>
                                        </p:attrNameLst>
                                      </p:cBhvr>
                                      <p:rCtr x="4566" y="5712"/>
                                    </p:animMotion>
                                  </p:childTnLst>
                                </p:cTn>
                              </p:par>
                              <p:par>
                                <p:cTn id="62" presetID="0" presetClass="path" presetSubtype="0" accel="50000" decel="50000" fill="hold" grpId="1" nodeType="withEffect">
                                  <p:stCondLst>
                                    <p:cond delay="0"/>
                                  </p:stCondLst>
                                  <p:childTnLst>
                                    <p:animMotion origin="layout" path="M 0 0 L 0.00312 0.09644 L 0.01701 0.11078 L 0.08767 0.11078 " pathEditMode="relative" ptsTypes="AAAA">
                                      <p:cBhvr>
                                        <p:cTn id="63" dur="3000" fill="hold"/>
                                        <p:tgtEl>
                                          <p:spTgt spid="135190"/>
                                        </p:tgtEl>
                                        <p:attrNameLst>
                                          <p:attrName>ppt_x</p:attrName>
                                          <p:attrName>ppt_y</p:attrName>
                                        </p:attrNameLst>
                                      </p:cBhvr>
                                    </p:animMotion>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mph" presetSubtype="0" fill="hold" grpId="3" nodeType="clickEffect">
                                  <p:stCondLst>
                                    <p:cond delay="0"/>
                                  </p:stCondLst>
                                  <p:childTnLst>
                                    <p:animRot by="21600000">
                                      <p:cBhvr>
                                        <p:cTn id="67" dur="2000" fill="hold"/>
                                        <p:tgtEl>
                                          <p:spTgt spid="135182"/>
                                        </p:tgtEl>
                                        <p:attrNameLst>
                                          <p:attrName>r</p:attrName>
                                        </p:attrNameLst>
                                      </p:cBhvr>
                                    </p:animRot>
                                  </p:childTnLst>
                                </p:cTn>
                              </p:par>
                              <p:par>
                                <p:cTn id="68" presetID="8" presetClass="emph" presetSubtype="0" fill="hold" grpId="2" nodeType="withEffect">
                                  <p:stCondLst>
                                    <p:cond delay="0"/>
                                  </p:stCondLst>
                                  <p:childTnLst>
                                    <p:animRot by="21600000">
                                      <p:cBhvr>
                                        <p:cTn id="69" dur="2000" fill="hold"/>
                                        <p:tgtEl>
                                          <p:spTgt spid="135190"/>
                                        </p:tgtEl>
                                        <p:attrNameLst>
                                          <p:attrName>r</p:attrName>
                                        </p:attrNameLst>
                                      </p:cBhvr>
                                    </p:animRot>
                                  </p:childTnLst>
                                </p:cTn>
                              </p:par>
                              <p:par>
                                <p:cTn id="70" presetID="10" presetClass="entr" presetSubtype="0" fill="hold" grpId="0" nodeType="withEffect">
                                  <p:stCondLst>
                                    <p:cond delay="0"/>
                                  </p:stCondLst>
                                  <p:childTnLst>
                                    <p:set>
                                      <p:cBhvr>
                                        <p:cTn id="71" dur="1" fill="hold">
                                          <p:stCondLst>
                                            <p:cond delay="0"/>
                                          </p:stCondLst>
                                        </p:cTn>
                                        <p:tgtEl>
                                          <p:spTgt spid="135193"/>
                                        </p:tgtEl>
                                        <p:attrNameLst>
                                          <p:attrName>style.visibility</p:attrName>
                                        </p:attrNameLst>
                                      </p:cBhvr>
                                      <p:to>
                                        <p:strVal val="visible"/>
                                      </p:to>
                                    </p:set>
                                    <p:animEffect transition="in" filter="fade">
                                      <p:cBhvr>
                                        <p:cTn id="72" dur="2000"/>
                                        <p:tgtEl>
                                          <p:spTgt spid="135193"/>
                                        </p:tgtEl>
                                      </p:cBhvr>
                                    </p:animEffect>
                                  </p:childTnLst>
                                </p:cTn>
                              </p:par>
                              <p:par>
                                <p:cTn id="73" presetID="10" presetClass="entr" presetSubtype="0" fill="hold" nodeType="withEffect">
                                  <p:stCondLst>
                                    <p:cond delay="0"/>
                                  </p:stCondLst>
                                  <p:childTnLst>
                                    <p:set>
                                      <p:cBhvr>
                                        <p:cTn id="74" dur="1" fill="hold">
                                          <p:stCondLst>
                                            <p:cond delay="0"/>
                                          </p:stCondLst>
                                        </p:cTn>
                                        <p:tgtEl>
                                          <p:spTgt spid="135194"/>
                                        </p:tgtEl>
                                        <p:attrNameLst>
                                          <p:attrName>style.visibility</p:attrName>
                                        </p:attrNameLst>
                                      </p:cBhvr>
                                      <p:to>
                                        <p:strVal val="visible"/>
                                      </p:to>
                                    </p:set>
                                    <p:animEffect transition="in" filter="fade">
                                      <p:cBhvr>
                                        <p:cTn id="75" dur="2000"/>
                                        <p:tgtEl>
                                          <p:spTgt spid="13519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xit" presetSubtype="0" fill="hold" grpId="3" nodeType="clickEffect">
                                  <p:stCondLst>
                                    <p:cond delay="0"/>
                                  </p:stCondLst>
                                  <p:childTnLst>
                                    <p:animEffect transition="out" filter="fade">
                                      <p:cBhvr>
                                        <p:cTn id="79" dur="2000"/>
                                        <p:tgtEl>
                                          <p:spTgt spid="135190"/>
                                        </p:tgtEl>
                                      </p:cBhvr>
                                    </p:animEffect>
                                    <p:set>
                                      <p:cBhvr>
                                        <p:cTn id="80" dur="1" fill="hold">
                                          <p:stCondLst>
                                            <p:cond delay="1999"/>
                                          </p:stCondLst>
                                        </p:cTn>
                                        <p:tgtEl>
                                          <p:spTgt spid="135190"/>
                                        </p:tgtEl>
                                        <p:attrNameLst>
                                          <p:attrName>style.visibility</p:attrName>
                                        </p:attrNameLst>
                                      </p:cBhvr>
                                      <p:to>
                                        <p:strVal val="hidden"/>
                                      </p:to>
                                    </p:set>
                                  </p:childTnLst>
                                </p:cTn>
                              </p:par>
                              <p:par>
                                <p:cTn id="81" presetID="10" presetClass="exit" presetSubtype="0" fill="hold" grpId="5" nodeType="withEffect">
                                  <p:stCondLst>
                                    <p:cond delay="0"/>
                                  </p:stCondLst>
                                  <p:childTnLst>
                                    <p:animEffect transition="out" filter="fade">
                                      <p:cBhvr>
                                        <p:cTn id="82" dur="2000"/>
                                        <p:tgtEl>
                                          <p:spTgt spid="135182"/>
                                        </p:tgtEl>
                                      </p:cBhvr>
                                    </p:animEffect>
                                    <p:set>
                                      <p:cBhvr>
                                        <p:cTn id="83" dur="1" fill="hold">
                                          <p:stCondLst>
                                            <p:cond delay="1999"/>
                                          </p:stCondLst>
                                        </p:cTn>
                                        <p:tgtEl>
                                          <p:spTgt spid="135182"/>
                                        </p:tgtEl>
                                        <p:attrNameLst>
                                          <p:attrName>style.visibility</p:attrName>
                                        </p:attrNameLst>
                                      </p:cBhvr>
                                      <p:to>
                                        <p:strVal val="hidden"/>
                                      </p:to>
                                    </p:set>
                                  </p:childTnLst>
                                </p:cTn>
                              </p:par>
                              <p:par>
                                <p:cTn id="84" presetID="10" presetClass="entr" presetSubtype="0" fill="hold" grpId="1" nodeType="withEffect">
                                  <p:stCondLst>
                                    <p:cond delay="0"/>
                                  </p:stCondLst>
                                  <p:childTnLst>
                                    <p:set>
                                      <p:cBhvr>
                                        <p:cTn id="85" dur="1" fill="hold">
                                          <p:stCondLst>
                                            <p:cond delay="0"/>
                                          </p:stCondLst>
                                        </p:cTn>
                                        <p:tgtEl>
                                          <p:spTgt spid="135202"/>
                                        </p:tgtEl>
                                        <p:attrNameLst>
                                          <p:attrName>style.visibility</p:attrName>
                                        </p:attrNameLst>
                                      </p:cBhvr>
                                      <p:to>
                                        <p:strVal val="visible"/>
                                      </p:to>
                                    </p:set>
                                    <p:animEffect transition="in" filter="fade">
                                      <p:cBhvr>
                                        <p:cTn id="86" dur="1000"/>
                                        <p:tgtEl>
                                          <p:spTgt spid="135202"/>
                                        </p:tgtEl>
                                      </p:cBhvr>
                                    </p:animEffect>
                                  </p:childTnLst>
                                </p:cTn>
                              </p:par>
                            </p:childTnLst>
                          </p:cTn>
                        </p:par>
                        <p:par>
                          <p:cTn id="87" fill="hold" nodeType="afterGroup">
                            <p:stCondLst>
                              <p:cond delay="2000"/>
                            </p:stCondLst>
                            <p:childTnLst>
                              <p:par>
                                <p:cTn id="88" presetID="10" presetClass="entr" presetSubtype="0" fill="hold" grpId="1" nodeType="afterEffect">
                                  <p:stCondLst>
                                    <p:cond delay="0"/>
                                  </p:stCondLst>
                                  <p:childTnLst>
                                    <p:set>
                                      <p:cBhvr>
                                        <p:cTn id="89" dur="1" fill="hold">
                                          <p:stCondLst>
                                            <p:cond delay="0"/>
                                          </p:stCondLst>
                                        </p:cTn>
                                        <p:tgtEl>
                                          <p:spTgt spid="135203"/>
                                        </p:tgtEl>
                                        <p:attrNameLst>
                                          <p:attrName>style.visibility</p:attrName>
                                        </p:attrNameLst>
                                      </p:cBhvr>
                                      <p:to>
                                        <p:strVal val="visible"/>
                                      </p:to>
                                    </p:set>
                                    <p:animEffect transition="in" filter="fade">
                                      <p:cBhvr>
                                        <p:cTn id="90" dur="1000"/>
                                        <p:tgtEl>
                                          <p:spTgt spid="135203"/>
                                        </p:tgtEl>
                                      </p:cBhvr>
                                    </p:animEffect>
                                  </p:childTnLst>
                                </p:cTn>
                              </p:par>
                            </p:childTnLst>
                          </p:cTn>
                        </p:par>
                        <p:par>
                          <p:cTn id="91" fill="hold" nodeType="afterGroup">
                            <p:stCondLst>
                              <p:cond delay="3000"/>
                            </p:stCondLst>
                            <p:childTnLst>
                              <p:par>
                                <p:cTn id="92" presetID="0" presetClass="path" presetSubtype="0" accel="50000" decel="50000" fill="hold" grpId="0" nodeType="afterEffect">
                                  <p:stCondLst>
                                    <p:cond delay="0"/>
                                  </p:stCondLst>
                                  <p:childTnLst>
                                    <p:animMotion origin="layout" path="M -1.66667E-6 -0.00139 C 0.06754 -0.00185 0.1349 -0.00139 0.20243 -0.003 C 0.20747 -0.00324 0.21077 -0.01619 0.21858 -0.01619 " pathEditMode="relative" rAng="0" ptsTypes="ffA">
                                      <p:cBhvr>
                                        <p:cTn id="93" dur="2000" fill="hold"/>
                                        <p:tgtEl>
                                          <p:spTgt spid="135202"/>
                                        </p:tgtEl>
                                        <p:attrNameLst>
                                          <p:attrName>ppt_x</p:attrName>
                                          <p:attrName>ppt_y</p:attrName>
                                        </p:attrNameLst>
                                      </p:cBhvr>
                                      <p:rCtr x="10920" y="-740"/>
                                    </p:animMotion>
                                  </p:childTnLst>
                                </p:cTn>
                              </p:par>
                              <p:par>
                                <p:cTn id="94" presetID="0" presetClass="path" presetSubtype="0" accel="50000" decel="50000" fill="hold" grpId="0" nodeType="withEffect">
                                  <p:stCondLst>
                                    <p:cond delay="0"/>
                                  </p:stCondLst>
                                  <p:childTnLst>
                                    <p:animMotion origin="layout" path="M -0.00869 0.00162 C 0.02378 0.00995 -0.01459 0.0007 0.07534 0.00486 C 0.08367 0.00532 0.09166 0.00787 0.09999 0.0081 C 0.13124 0.00902 0.16249 0.0081 0.19374 0.0081 " pathEditMode="relative" ptsTypes="fffA">
                                      <p:cBhvr>
                                        <p:cTn id="95" dur="2000" fill="hold"/>
                                        <p:tgtEl>
                                          <p:spTgt spid="13520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80" grpId="0" animBg="1"/>
      <p:bldP spid="135180" grpId="1" animBg="1"/>
      <p:bldP spid="135182" grpId="0" animBg="1"/>
      <p:bldP spid="135182" grpId="1" animBg="1"/>
      <p:bldP spid="135182" grpId="2" animBg="1"/>
      <p:bldP spid="135182" grpId="3" animBg="1"/>
      <p:bldP spid="135182" grpId="4" animBg="1"/>
      <p:bldP spid="135182" grpId="5" animBg="1"/>
      <p:bldP spid="135183" grpId="0" animBg="1"/>
      <p:bldP spid="135187" grpId="0" animBg="1"/>
      <p:bldP spid="135188" grpId="0" animBg="1"/>
      <p:bldP spid="135189" grpId="0" animBg="1"/>
      <p:bldP spid="135189" grpId="1" animBg="1"/>
      <p:bldP spid="135189" grpId="2" animBg="1"/>
      <p:bldP spid="135190" grpId="0" animBg="1"/>
      <p:bldP spid="135190" grpId="1" animBg="1"/>
      <p:bldP spid="135190" grpId="2" animBg="1"/>
      <p:bldP spid="135190" grpId="3" animBg="1"/>
      <p:bldP spid="135191" grpId="0" animBg="1"/>
      <p:bldP spid="135193" grpId="0" animBg="1"/>
      <p:bldP spid="135202" grpId="0" animBg="1"/>
      <p:bldP spid="135202" grpId="1" animBg="1"/>
      <p:bldP spid="135203" grpId="0" animBg="1"/>
      <p:bldP spid="13520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BF194D8-1348-494E-B6D4-B74C36FB80C1}"/>
              </a:ext>
            </a:extLst>
          </p:cNvPr>
          <p:cNvSpPr>
            <a:spLocks noChangeArrowheads="1"/>
          </p:cNvSpPr>
          <p:nvPr/>
        </p:nvSpPr>
        <p:spPr bwMode="auto">
          <a:xfrm>
            <a:off x="152400" y="3124200"/>
            <a:ext cx="7848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b="1">
                <a:solidFill>
                  <a:schemeClr val="bg1"/>
                </a:solidFill>
              </a:rPr>
              <a:t>DEF</a:t>
            </a:r>
            <a:br>
              <a:rPr lang="en-US" altLang="en-US" sz="4400" b="1">
                <a:solidFill>
                  <a:schemeClr val="bg1"/>
                </a:solidFill>
              </a:rPr>
            </a:br>
            <a:r>
              <a:rPr lang="en-US" altLang="en-US" sz="4400" b="1">
                <a:solidFill>
                  <a:schemeClr val="bg1"/>
                </a:solidFill>
              </a:rPr>
              <a:t>Diesel Exhaust Fluid</a:t>
            </a:r>
            <a:endParaRPr lang="en-US" altLang="en-US" sz="1500" b="1">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BC7FA06-EF1A-43C5-ACB5-32D0DF2257EC}"/>
              </a:ext>
            </a:extLst>
          </p:cNvPr>
          <p:cNvSpPr>
            <a:spLocks noGrp="1" noChangeArrowheads="1"/>
          </p:cNvSpPr>
          <p:nvPr>
            <p:ph type="title"/>
          </p:nvPr>
        </p:nvSpPr>
        <p:spPr>
          <a:xfrm>
            <a:off x="685800" y="381000"/>
            <a:ext cx="7373938" cy="812800"/>
          </a:xfrm>
        </p:spPr>
        <p:txBody>
          <a:bodyPr/>
          <a:lstStyle/>
          <a:p>
            <a:pPr eaLnBrk="1" hangingPunct="1"/>
            <a:r>
              <a:rPr lang="de-DE" altLang="en-US" b="1"/>
              <a:t>Diesel Exhaust Fluid</a:t>
            </a:r>
          </a:p>
        </p:txBody>
      </p:sp>
      <p:sp>
        <p:nvSpPr>
          <p:cNvPr id="15363" name="Text Box 3">
            <a:extLst>
              <a:ext uri="{FF2B5EF4-FFF2-40B4-BE49-F238E27FC236}">
                <a16:creationId xmlns:a16="http://schemas.microsoft.com/office/drawing/2014/main" id="{55D63BC2-8803-46C5-9C02-86A60B891CA1}"/>
              </a:ext>
            </a:extLst>
          </p:cNvPr>
          <p:cNvSpPr txBox="1">
            <a:spLocks noChangeArrowheads="1"/>
          </p:cNvSpPr>
          <p:nvPr/>
        </p:nvSpPr>
        <p:spPr bwMode="auto">
          <a:xfrm>
            <a:off x="228600" y="1223963"/>
            <a:ext cx="87630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45000"/>
              </a:lnSpc>
              <a:spcBef>
                <a:spcPct val="0"/>
              </a:spcBef>
              <a:buClr>
                <a:schemeClr val="accent2"/>
              </a:buClr>
            </a:pPr>
            <a:r>
              <a:rPr lang="en-US" altLang="en-US" b="1"/>
              <a:t>  Made from Ammonia </a:t>
            </a:r>
            <a:r>
              <a:rPr lang="en-US" altLang="en-US" sz="2400" b="1"/>
              <a:t>(a natural gas by product)</a:t>
            </a:r>
          </a:p>
          <a:p>
            <a:pPr>
              <a:lnSpc>
                <a:spcPct val="145000"/>
              </a:lnSpc>
              <a:spcBef>
                <a:spcPct val="0"/>
              </a:spcBef>
              <a:buClr>
                <a:schemeClr val="accent2"/>
              </a:buClr>
            </a:pPr>
            <a:r>
              <a:rPr lang="en-US" altLang="en-US" b="1"/>
              <a:t>  Clear </a:t>
            </a:r>
          </a:p>
          <a:p>
            <a:pPr>
              <a:lnSpc>
                <a:spcPct val="145000"/>
              </a:lnSpc>
              <a:spcBef>
                <a:spcPct val="0"/>
              </a:spcBef>
              <a:buClr>
                <a:schemeClr val="accent2"/>
              </a:buClr>
            </a:pPr>
            <a:r>
              <a:rPr lang="en-US" altLang="en-US" b="1"/>
              <a:t>  Biodegradable</a:t>
            </a:r>
          </a:p>
          <a:p>
            <a:pPr eaLnBrk="1" hangingPunct="1">
              <a:lnSpc>
                <a:spcPct val="145000"/>
              </a:lnSpc>
              <a:spcBef>
                <a:spcPct val="0"/>
              </a:spcBef>
              <a:buClr>
                <a:schemeClr val="accent2"/>
              </a:buClr>
            </a:pPr>
            <a:r>
              <a:rPr lang="en-US" altLang="en-US" b="1"/>
              <a:t>  Freezing point = 12° F</a:t>
            </a:r>
          </a:p>
        </p:txBody>
      </p:sp>
      <p:pic>
        <p:nvPicPr>
          <p:cNvPr id="15364" name="Picture 4" descr="UL">
            <a:extLst>
              <a:ext uri="{FF2B5EF4-FFF2-40B4-BE49-F238E27FC236}">
                <a16:creationId xmlns:a16="http://schemas.microsoft.com/office/drawing/2014/main" id="{AD6DE94D-9E72-4A33-8E0B-ABD88847B6C6}"/>
              </a:ext>
            </a:extLst>
          </p:cNvPr>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5791200" y="3200400"/>
            <a:ext cx="3113088" cy="21891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60744E1-3FBA-4E2C-81A1-79E2E0E033B7}"/>
              </a:ext>
            </a:extLst>
          </p:cNvPr>
          <p:cNvSpPr>
            <a:spLocks noGrp="1" noChangeArrowheads="1"/>
          </p:cNvSpPr>
          <p:nvPr>
            <p:ph type="title"/>
          </p:nvPr>
        </p:nvSpPr>
        <p:spPr>
          <a:xfrm>
            <a:off x="685800" y="228600"/>
            <a:ext cx="7373938" cy="812800"/>
          </a:xfrm>
        </p:spPr>
        <p:txBody>
          <a:bodyPr/>
          <a:lstStyle/>
          <a:p>
            <a:pPr eaLnBrk="1" hangingPunct="1"/>
            <a:r>
              <a:rPr lang="de-DE" altLang="en-US" b="1"/>
              <a:t>Diesel Exhaust Fluid</a:t>
            </a:r>
          </a:p>
        </p:txBody>
      </p:sp>
      <p:grpSp>
        <p:nvGrpSpPr>
          <p:cNvPr id="17411" name="Group 3">
            <a:extLst>
              <a:ext uri="{FF2B5EF4-FFF2-40B4-BE49-F238E27FC236}">
                <a16:creationId xmlns:a16="http://schemas.microsoft.com/office/drawing/2014/main" id="{66C45C7D-E523-4CE0-909A-A453EE53E645}"/>
              </a:ext>
            </a:extLst>
          </p:cNvPr>
          <p:cNvGrpSpPr>
            <a:grpSpLocks noChangeAspect="1"/>
          </p:cNvGrpSpPr>
          <p:nvPr/>
        </p:nvGrpSpPr>
        <p:grpSpPr bwMode="auto">
          <a:xfrm rot="1016272">
            <a:off x="5192713" y="1371600"/>
            <a:ext cx="3951287" cy="4800600"/>
            <a:chOff x="864" y="-192"/>
            <a:chExt cx="4148" cy="5112"/>
          </a:xfrm>
        </p:grpSpPr>
        <p:grpSp>
          <p:nvGrpSpPr>
            <p:cNvPr id="17413" name="Group 4">
              <a:extLst>
                <a:ext uri="{FF2B5EF4-FFF2-40B4-BE49-F238E27FC236}">
                  <a16:creationId xmlns:a16="http://schemas.microsoft.com/office/drawing/2014/main" id="{B8CE7421-2142-4A3A-B134-E25A33D74855}"/>
                </a:ext>
              </a:extLst>
            </p:cNvPr>
            <p:cNvGrpSpPr>
              <a:grpSpLocks noChangeAspect="1"/>
            </p:cNvGrpSpPr>
            <p:nvPr/>
          </p:nvGrpSpPr>
          <p:grpSpPr bwMode="auto">
            <a:xfrm>
              <a:off x="864" y="-192"/>
              <a:ext cx="4148" cy="5112"/>
              <a:chOff x="0" y="-720"/>
              <a:chExt cx="5775" cy="7176"/>
            </a:xfrm>
          </p:grpSpPr>
          <p:pic>
            <p:nvPicPr>
              <p:cNvPr id="17415" name="Picture 5">
                <a:extLst>
                  <a:ext uri="{FF2B5EF4-FFF2-40B4-BE49-F238E27FC236}">
                    <a16:creationId xmlns:a16="http://schemas.microsoft.com/office/drawing/2014/main" id="{4DDAB0BA-20FD-4D9B-9523-BD8803488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5775" cy="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6">
                <a:extLst>
                  <a:ext uri="{FF2B5EF4-FFF2-40B4-BE49-F238E27FC236}">
                    <a16:creationId xmlns:a16="http://schemas.microsoft.com/office/drawing/2014/main" id="{108C91C6-DF92-4AD5-B5FF-C74FFBEF0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66"/>
                <a:ext cx="5775" cy="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4" name="Rectangle 7">
              <a:extLst>
                <a:ext uri="{FF2B5EF4-FFF2-40B4-BE49-F238E27FC236}">
                  <a16:creationId xmlns:a16="http://schemas.microsoft.com/office/drawing/2014/main" id="{3C06C1B3-B3E3-42F8-AFF5-15429BFEDFDE}"/>
                </a:ext>
              </a:extLst>
            </p:cNvPr>
            <p:cNvSpPr>
              <a:spLocks noChangeAspect="1" noChangeArrowheads="1"/>
            </p:cNvSpPr>
            <p:nvPr/>
          </p:nvSpPr>
          <p:spPr bwMode="auto">
            <a:xfrm>
              <a:off x="864" y="-192"/>
              <a:ext cx="4148" cy="5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grpSp>
      <p:sp>
        <p:nvSpPr>
          <p:cNvPr id="17412" name="Text Box 10">
            <a:extLst>
              <a:ext uri="{FF2B5EF4-FFF2-40B4-BE49-F238E27FC236}">
                <a16:creationId xmlns:a16="http://schemas.microsoft.com/office/drawing/2014/main" id="{727D46B4-9E6E-4F2F-9B14-05F68397FC9B}"/>
              </a:ext>
            </a:extLst>
          </p:cNvPr>
          <p:cNvSpPr txBox="1">
            <a:spLocks noChangeArrowheads="1"/>
          </p:cNvSpPr>
          <p:nvPr/>
        </p:nvSpPr>
        <p:spPr bwMode="auto">
          <a:xfrm>
            <a:off x="381000" y="1279525"/>
            <a:ext cx="77724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2000" b="1">
                <a:latin typeface="CorpoS"/>
              </a:rPr>
              <a:t>Material Safety Data Sheet (MSDS)</a:t>
            </a:r>
          </a:p>
          <a:p>
            <a:pPr eaLnBrk="1" hangingPunct="1">
              <a:spcBef>
                <a:spcPct val="50000"/>
              </a:spcBef>
            </a:pPr>
            <a:r>
              <a:rPr lang="en-US" altLang="en-US" sz="2000">
                <a:latin typeface="CorpoS"/>
              </a:rPr>
              <a:t> </a:t>
            </a:r>
            <a:r>
              <a:rPr lang="en-US" altLang="en-US" sz="2000" u="sng">
                <a:latin typeface="CorpoS"/>
              </a:rPr>
              <a:t>Hazards Identification</a:t>
            </a:r>
            <a:br>
              <a:rPr lang="en-US" altLang="en-US" sz="2000">
                <a:latin typeface="CorpoS"/>
              </a:rPr>
            </a:br>
            <a:r>
              <a:rPr lang="en-US" altLang="en-US" sz="2000">
                <a:latin typeface="CorpoS"/>
              </a:rPr>
              <a:t> “Urea Solution is not Flammable”</a:t>
            </a:r>
          </a:p>
          <a:p>
            <a:pPr eaLnBrk="1" hangingPunct="1">
              <a:spcBef>
                <a:spcPct val="50000"/>
              </a:spcBef>
            </a:pPr>
            <a:r>
              <a:rPr lang="en-US" altLang="en-US" sz="2000" u="sng">
                <a:latin typeface="CorpoS"/>
              </a:rPr>
              <a:t>First Aid Measures</a:t>
            </a:r>
            <a:br>
              <a:rPr lang="en-US" altLang="en-US" sz="2000">
                <a:latin typeface="CorpoS"/>
              </a:rPr>
            </a:br>
            <a:r>
              <a:rPr lang="en-US" altLang="en-US" sz="2000">
                <a:latin typeface="CorpoS"/>
              </a:rPr>
              <a:t>“Wash area thoroughly with soap and water”</a:t>
            </a:r>
          </a:p>
          <a:p>
            <a:pPr eaLnBrk="1" hangingPunct="1">
              <a:spcBef>
                <a:spcPct val="50000"/>
              </a:spcBef>
            </a:pPr>
            <a:r>
              <a:rPr lang="en-US" altLang="en-US" sz="2000" u="sng">
                <a:latin typeface="CorpoS"/>
              </a:rPr>
              <a:t>Fire Fighting Measures</a:t>
            </a:r>
            <a:br>
              <a:rPr lang="en-US" altLang="en-US" sz="2000" u="sng">
                <a:latin typeface="CorpoS"/>
              </a:rPr>
            </a:br>
            <a:r>
              <a:rPr lang="en-US" altLang="en-US" sz="2000">
                <a:latin typeface="CorpoS"/>
              </a:rPr>
              <a:t>“Urea solution is not flammable”</a:t>
            </a:r>
          </a:p>
          <a:p>
            <a:pPr eaLnBrk="1" hangingPunct="1">
              <a:spcBef>
                <a:spcPct val="50000"/>
              </a:spcBef>
            </a:pPr>
            <a:r>
              <a:rPr lang="en-US" altLang="en-US" sz="2000" u="sng">
                <a:latin typeface="CorpoS"/>
              </a:rPr>
              <a:t>Transportation Information</a:t>
            </a:r>
            <a:br>
              <a:rPr lang="en-US" altLang="en-US" sz="2000" u="sng">
                <a:latin typeface="CorpoS"/>
              </a:rPr>
            </a:br>
            <a:r>
              <a:rPr lang="en-US" altLang="en-US" sz="2000">
                <a:latin typeface="CorpoS"/>
              </a:rPr>
              <a:t>“Urea solution is not listed by any US or Canadian transportation authority as a hazardous material…”</a:t>
            </a:r>
            <a:endParaRPr lang="en-US" altLang="en-US" sz="2000" u="sng">
              <a:latin typeface="Corpo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2DD5031-8142-4D10-86DD-55ADC31011FA}"/>
              </a:ext>
            </a:extLst>
          </p:cNvPr>
          <p:cNvSpPr>
            <a:spLocks noGrp="1" noChangeArrowheads="1"/>
          </p:cNvSpPr>
          <p:nvPr>
            <p:ph type="title"/>
          </p:nvPr>
        </p:nvSpPr>
        <p:spPr>
          <a:xfrm>
            <a:off x="685800" y="0"/>
            <a:ext cx="7772400" cy="1143000"/>
          </a:xfrm>
        </p:spPr>
        <p:txBody>
          <a:bodyPr/>
          <a:lstStyle/>
          <a:p>
            <a:pPr eaLnBrk="1" hangingPunct="1"/>
            <a:r>
              <a:rPr lang="en-US" altLang="en-US" b="1"/>
              <a:t>DEF Packaging</a:t>
            </a:r>
          </a:p>
        </p:txBody>
      </p:sp>
      <p:sp>
        <p:nvSpPr>
          <p:cNvPr id="19459" name="Rectangle 3">
            <a:extLst>
              <a:ext uri="{FF2B5EF4-FFF2-40B4-BE49-F238E27FC236}">
                <a16:creationId xmlns:a16="http://schemas.microsoft.com/office/drawing/2014/main" id="{36C208F8-5AA5-4F56-839D-1C42281123A3}"/>
              </a:ext>
            </a:extLst>
          </p:cNvPr>
          <p:cNvSpPr>
            <a:spLocks noGrp="1" noChangeArrowheads="1"/>
          </p:cNvSpPr>
          <p:nvPr>
            <p:ph type="body" idx="1"/>
          </p:nvPr>
        </p:nvSpPr>
        <p:spPr>
          <a:xfrm>
            <a:off x="685800" y="1143000"/>
            <a:ext cx="7772400" cy="4114800"/>
          </a:xfrm>
        </p:spPr>
        <p:txBody>
          <a:bodyPr/>
          <a:lstStyle/>
          <a:p>
            <a:pPr lvl="1" eaLnBrk="1" hangingPunct="1"/>
            <a:r>
              <a:rPr lang="en-US" altLang="en-US"/>
              <a:t>Jugs</a:t>
            </a:r>
          </a:p>
          <a:p>
            <a:pPr lvl="1" eaLnBrk="1" hangingPunct="1"/>
            <a:r>
              <a:rPr lang="en-US" altLang="en-US"/>
              <a:t>Totes</a:t>
            </a:r>
          </a:p>
          <a:p>
            <a:pPr lvl="1" eaLnBrk="1" hangingPunct="1"/>
            <a:r>
              <a:rPr lang="en-US" altLang="en-US"/>
              <a:t>Pumping Stations</a:t>
            </a:r>
          </a:p>
        </p:txBody>
      </p:sp>
      <p:pic>
        <p:nvPicPr>
          <p:cNvPr id="19460" name="Picture 4" descr="DEF storage containers from Terra Industries">
            <a:extLst>
              <a:ext uri="{FF2B5EF4-FFF2-40B4-BE49-F238E27FC236}">
                <a16:creationId xmlns:a16="http://schemas.microsoft.com/office/drawing/2014/main" id="{F388C152-B797-4707-ADB7-5313AFE1CF0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9600" y="3124200"/>
            <a:ext cx="3124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descr="Slide one_USE">
            <a:extLst>
              <a:ext uri="{FF2B5EF4-FFF2-40B4-BE49-F238E27FC236}">
                <a16:creationId xmlns:a16="http://schemas.microsoft.com/office/drawing/2014/main" id="{0CBA5963-5C02-4723-AD1B-58392F35263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0" y="3276600"/>
            <a:ext cx="1320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7" descr="AddBlue Germany April 08 047">
            <a:extLst>
              <a:ext uri="{FF2B5EF4-FFF2-40B4-BE49-F238E27FC236}">
                <a16:creationId xmlns:a16="http://schemas.microsoft.com/office/drawing/2014/main" id="{318912EC-9F03-4E6A-9D56-2B7E1E9E60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143000"/>
            <a:ext cx="3295650" cy="19923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8" descr="AddBlue Germany April 08 011">
            <a:extLst>
              <a:ext uri="{FF2B5EF4-FFF2-40B4-BE49-F238E27FC236}">
                <a16:creationId xmlns:a16="http://schemas.microsoft.com/office/drawing/2014/main" id="{EC8F4A01-6FF0-4AA9-B403-6ADCFCE46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440113"/>
            <a:ext cx="3298825" cy="19939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3234</TotalTime>
  <Words>716</Words>
  <Application>Microsoft Office PowerPoint</Application>
  <PresentationFormat>On-screen Show (4:3)</PresentationFormat>
  <Paragraphs>155</Paragraphs>
  <Slides>17</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Arial</vt:lpstr>
      <vt:lpstr>ＭＳ Ｐゴシック</vt:lpstr>
      <vt:lpstr>Times New Roman</vt:lpstr>
      <vt:lpstr>CorpoS</vt:lpstr>
      <vt:lpstr>Blank Presentation</vt:lpstr>
      <vt:lpstr>Corel PHOTO-PAINT 11.0 Image</vt:lpstr>
      <vt:lpstr>PowerPoint Presentation</vt:lpstr>
      <vt:lpstr>PowerPoint Presentation</vt:lpstr>
      <vt:lpstr>PowerPoint Presentation</vt:lpstr>
      <vt:lpstr>2007 System Architecture</vt:lpstr>
      <vt:lpstr>PowerPoint Presentation</vt:lpstr>
      <vt:lpstr>PowerPoint Presentation</vt:lpstr>
      <vt:lpstr>Diesel Exhaust Fluid</vt:lpstr>
      <vt:lpstr>Diesel Exhaust Fluid</vt:lpstr>
      <vt:lpstr>DEF Packaging</vt:lpstr>
      <vt:lpstr>How Much DEF Will I Use? </vt:lpstr>
      <vt:lpstr>PowerPoint Presentation</vt:lpstr>
      <vt:lpstr> Cummins X12</vt:lpstr>
      <vt:lpstr>PowerPoint Presentation</vt:lpstr>
      <vt:lpstr>Cab Controls Gauges and Warning Lamps</vt:lpstr>
      <vt:lpstr>Cab Controls Gauges and Warning Lamps</vt:lpstr>
      <vt:lpstr>PowerPoint Presentation</vt:lpstr>
      <vt:lpstr>PowerPoint Presentation</vt:lpstr>
    </vt:vector>
  </TitlesOfParts>
  <Company>Karma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Karma Group</dc:creator>
  <cp:lastModifiedBy>Timothy B Rostkowski</cp:lastModifiedBy>
  <cp:revision>108</cp:revision>
  <dcterms:created xsi:type="dcterms:W3CDTF">2009-02-07T10:31:15Z</dcterms:created>
  <dcterms:modified xsi:type="dcterms:W3CDTF">2025-02-12T16:04:14Z</dcterms:modified>
</cp:coreProperties>
</file>