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8" r:id="rId25"/>
    <p:sldId id="289" r:id="rId26"/>
    <p:sldId id="290" r:id="rId27"/>
    <p:sldId id="357" r:id="rId28"/>
    <p:sldId id="291" r:id="rId29"/>
    <p:sldId id="292" r:id="rId30"/>
    <p:sldId id="293" r:id="rId31"/>
    <p:sldId id="298" r:id="rId32"/>
    <p:sldId id="381" r:id="rId33"/>
    <p:sldId id="382" r:id="rId34"/>
    <p:sldId id="393" r:id="rId35"/>
    <p:sldId id="301" r:id="rId36"/>
    <p:sldId id="302" r:id="rId37"/>
    <p:sldId id="303" r:id="rId38"/>
    <p:sldId id="304" r:id="rId39"/>
    <p:sldId id="390" r:id="rId40"/>
    <p:sldId id="391" r:id="rId41"/>
    <p:sldId id="392" r:id="rId42"/>
    <p:sldId id="343" r:id="rId43"/>
    <p:sldId id="346" r:id="rId44"/>
    <p:sldId id="347" r:id="rId45"/>
    <p:sldId id="348" r:id="rId46"/>
    <p:sldId id="349" r:id="rId47"/>
    <p:sldId id="350" r:id="rId48"/>
    <p:sldId id="351" r:id="rId49"/>
    <p:sldId id="371" r:id="rId50"/>
    <p:sldId id="373" r:id="rId51"/>
    <p:sldId id="389" r:id="rId52"/>
    <p:sldId id="399" r:id="rId53"/>
    <p:sldId id="400" r:id="rId54"/>
    <p:sldId id="401" r:id="rId55"/>
    <p:sldId id="402" r:id="rId56"/>
    <p:sldId id="403" r:id="rId57"/>
    <p:sldId id="384" r:id="rId58"/>
    <p:sldId id="385" r:id="rId59"/>
    <p:sldId id="386" r:id="rId60"/>
    <p:sldId id="387" r:id="rId61"/>
    <p:sldId id="379" r:id="rId62"/>
    <p:sldId id="380" r:id="rId63"/>
    <p:sldId id="334" r:id="rId64"/>
    <p:sldId id="335" r:id="rId65"/>
    <p:sldId id="337" r:id="rId66"/>
    <p:sldId id="339" r:id="rId67"/>
    <p:sldId id="341" r:id="rId68"/>
    <p:sldId id="34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3" d="100"/>
          <a:sy n="123" d="100"/>
        </p:scale>
        <p:origin x="-128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8652C8-EEE4-45FB-9F91-FCF5A22E4305}" type="datetimeFigureOut">
              <a:rPr lang="en-US" smtClean="0"/>
              <a:t>8/3/2018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56A334-FB4C-4BE2-AAB3-ECE6B11BD1DB}" type="slidenum">
              <a:rPr lang="en-US" smtClean="0"/>
              <a:t>‹#›</a:t>
            </a:fld>
            <a:endParaRPr lang="en-US"/>
          </a:p>
        </p:txBody>
      </p:sp>
    </p:spTree>
    <p:extLst>
      <p:ext uri="{BB962C8B-B14F-4D97-AF65-F5344CB8AC3E}">
        <p14:creationId xmlns:p14="http://schemas.microsoft.com/office/powerpoint/2010/main" val="2561077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8887C2-D275-4AD2-A2BE-A8C28A30BFB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50491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887C2-D275-4AD2-A2BE-A8C28A30BFB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378952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887C2-D275-4AD2-A2BE-A8C28A30BFB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206062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887C2-D275-4AD2-A2BE-A8C28A30BFB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56077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8887C2-D275-4AD2-A2BE-A8C28A30BFB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70140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8887C2-D275-4AD2-A2BE-A8C28A30BFB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2996191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8887C2-D275-4AD2-A2BE-A8C28A30BFB2}"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278868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8887C2-D275-4AD2-A2BE-A8C28A30BFB2}"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420950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887C2-D275-4AD2-A2BE-A8C28A30BFB2}"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382058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8887C2-D275-4AD2-A2BE-A8C28A30BFB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62587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8887C2-D275-4AD2-A2BE-A8C28A30BFB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84F03-9494-4E47-8B6E-CD9DBCD01BC9}" type="slidenum">
              <a:rPr lang="en-US" smtClean="0"/>
              <a:t>‹#›</a:t>
            </a:fld>
            <a:endParaRPr lang="en-US"/>
          </a:p>
        </p:txBody>
      </p:sp>
    </p:spTree>
    <p:extLst>
      <p:ext uri="{BB962C8B-B14F-4D97-AF65-F5344CB8AC3E}">
        <p14:creationId xmlns:p14="http://schemas.microsoft.com/office/powerpoint/2010/main" val="535923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887C2-D275-4AD2-A2BE-A8C28A30BFB2}" type="datetimeFigureOut">
              <a:rPr lang="en-US" smtClean="0"/>
              <a:t>8/3/2018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84F03-9494-4E47-8B6E-CD9DBCD01BC9}" type="slidenum">
              <a:rPr lang="en-US" smtClean="0"/>
              <a:t>‹#›</a:t>
            </a:fld>
            <a:endParaRPr lang="en-US"/>
          </a:p>
        </p:txBody>
      </p:sp>
    </p:spTree>
    <p:extLst>
      <p:ext uri="{BB962C8B-B14F-4D97-AF65-F5344CB8AC3E}">
        <p14:creationId xmlns:p14="http://schemas.microsoft.com/office/powerpoint/2010/main" val="133717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jpeg"/><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T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image" Target="../media/image77.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t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2.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137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Safety Around the Vehicle</a:t>
            </a:r>
          </a:p>
        </p:txBody>
      </p:sp>
      <p:sp>
        <p:nvSpPr>
          <p:cNvPr id="3" name="Content Placeholder 2"/>
          <p:cNvSpPr>
            <a:spLocks noGrp="1"/>
          </p:cNvSpPr>
          <p:nvPr>
            <p:ph idx="1"/>
          </p:nvPr>
        </p:nvSpPr>
        <p:spPr>
          <a:xfrm>
            <a:off x="457200" y="1905000"/>
            <a:ext cx="8229600" cy="4525963"/>
          </a:xfrm>
        </p:spPr>
        <p:txBody>
          <a:bodyPr>
            <a:normAutofit fontScale="47500" lnSpcReduction="20000"/>
          </a:bodyPr>
          <a:lstStyle/>
          <a:p>
            <a:pPr algn="ctr">
              <a:lnSpc>
                <a:spcPct val="120000"/>
              </a:lnSpc>
              <a:spcBef>
                <a:spcPct val="25000"/>
              </a:spcBef>
              <a:spcAft>
                <a:spcPct val="25000"/>
              </a:spcAft>
              <a:buNone/>
            </a:pPr>
            <a:r>
              <a:rPr lang="en-US" sz="3600" b="1" dirty="0">
                <a:cs typeface="Arial" charset="0"/>
              </a:rPr>
              <a:t>UNDERCARRIAGE</a:t>
            </a:r>
          </a:p>
          <a:p>
            <a:pPr algn="just">
              <a:lnSpc>
                <a:spcPct val="120000"/>
              </a:lnSpc>
            </a:pPr>
            <a:r>
              <a:rPr lang="en-US" dirty="0">
                <a:cs typeface="Arial" charset="0"/>
              </a:rPr>
              <a:t>Notify others when working underneath the vehicle.</a:t>
            </a:r>
          </a:p>
          <a:p>
            <a:pPr algn="just">
              <a:lnSpc>
                <a:spcPct val="120000"/>
              </a:lnSpc>
            </a:pPr>
            <a:r>
              <a:rPr lang="en-US" dirty="0">
                <a:cs typeface="Arial" charset="0"/>
              </a:rPr>
              <a:t>Keep away from moving parts.</a:t>
            </a:r>
          </a:p>
          <a:p>
            <a:pPr algn="just">
              <a:lnSpc>
                <a:spcPct val="120000"/>
              </a:lnSpc>
            </a:pPr>
            <a:r>
              <a:rPr lang="en-US" dirty="0">
                <a:cs typeface="Arial" charset="0"/>
              </a:rPr>
              <a:t>Avoid hot areas such as engine, transmission, exhaust and pumps.</a:t>
            </a:r>
          </a:p>
          <a:p>
            <a:pPr algn="just">
              <a:lnSpc>
                <a:spcPct val="120000"/>
              </a:lnSpc>
            </a:pPr>
            <a:r>
              <a:rPr lang="en-US" dirty="0">
                <a:cs typeface="Arial" charset="0"/>
              </a:rPr>
              <a:t>Avoid ports that may eject steam or other hot fluids.</a:t>
            </a:r>
          </a:p>
          <a:p>
            <a:pPr algn="just">
              <a:lnSpc>
                <a:spcPct val="120000"/>
              </a:lnSpc>
            </a:pPr>
            <a:endParaRPr lang="en-US" dirty="0">
              <a:cs typeface="Arial" charset="0"/>
            </a:endParaRPr>
          </a:p>
          <a:p>
            <a:pPr marL="0" indent="0" algn="ctr">
              <a:lnSpc>
                <a:spcPct val="120000"/>
              </a:lnSpc>
              <a:buNone/>
            </a:pPr>
            <a:r>
              <a:rPr lang="en-US" sz="3600" b="1" dirty="0"/>
              <a:t>COVERS AND DOORS</a:t>
            </a:r>
          </a:p>
          <a:p>
            <a:pPr algn="just">
              <a:lnSpc>
                <a:spcPct val="120000"/>
              </a:lnSpc>
              <a:buFontTx/>
              <a:buChar char="•"/>
            </a:pPr>
            <a:r>
              <a:rPr lang="en-US" dirty="0"/>
              <a:t>DO NOT sit, stand, climb or hang on open doors.</a:t>
            </a:r>
          </a:p>
          <a:p>
            <a:pPr algn="just">
              <a:lnSpc>
                <a:spcPct val="120000"/>
              </a:lnSpc>
              <a:buFontTx/>
              <a:buChar char="•"/>
            </a:pPr>
            <a:r>
              <a:rPr lang="en-US" dirty="0"/>
              <a:t>Some doors are spring loaded.  Use caution when opening doors.</a:t>
            </a:r>
          </a:p>
          <a:p>
            <a:pPr algn="just">
              <a:lnSpc>
                <a:spcPct val="120000"/>
              </a:lnSpc>
              <a:buFontTx/>
              <a:buChar char="•"/>
            </a:pPr>
            <a:r>
              <a:rPr lang="en-US" dirty="0"/>
              <a:t>Use care not to get fingers and hands caught in pinch points such as hinges.</a:t>
            </a:r>
          </a:p>
          <a:p>
            <a:pPr algn="just">
              <a:lnSpc>
                <a:spcPct val="120000"/>
              </a:lnSpc>
              <a:buFontTx/>
              <a:buChar char="•"/>
            </a:pPr>
            <a:r>
              <a:rPr lang="en-US" dirty="0"/>
              <a:t>Do not drive with doors partially closed.</a:t>
            </a:r>
          </a:p>
          <a:p>
            <a:pPr algn="just">
              <a:lnSpc>
                <a:spcPct val="120000"/>
              </a:lnSpc>
              <a:buFontTx/>
              <a:buChar char="•"/>
            </a:pPr>
            <a:endParaRPr lang="en-US" dirty="0"/>
          </a:p>
          <a:p>
            <a:pPr marL="0" indent="0" algn="ctr">
              <a:lnSpc>
                <a:spcPct val="120000"/>
              </a:lnSpc>
              <a:buNone/>
            </a:pPr>
            <a:r>
              <a:rPr lang="en-US" sz="3600" b="1" dirty="0"/>
              <a:t>TIRES AND WHEELS</a:t>
            </a:r>
          </a:p>
          <a:p>
            <a:pPr algn="just">
              <a:lnSpc>
                <a:spcPct val="120000"/>
              </a:lnSpc>
              <a:buFontTx/>
              <a:buChar char="•"/>
            </a:pPr>
            <a:r>
              <a:rPr lang="en-US"/>
              <a:t>DO </a:t>
            </a:r>
            <a:r>
              <a:rPr lang="en-US" dirty="0"/>
              <a:t>NOT operate vehicle with damaged or improperly inflated tires.</a:t>
            </a:r>
          </a:p>
          <a:p>
            <a:pPr>
              <a:lnSpc>
                <a:spcPct val="120000"/>
              </a:lnSpc>
            </a:pPr>
            <a:endParaRPr lang="en-US" dirty="0"/>
          </a:p>
        </p:txBody>
      </p:sp>
      <p:pic>
        <p:nvPicPr>
          <p:cNvPr id="4" name="Picture 7" descr="MC90027902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3488978"/>
            <a:ext cx="1827212"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C90028553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0525" y="5410200"/>
            <a:ext cx="1792287"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4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2667000"/>
          </a:xfrm>
        </p:spPr>
        <p:txBody>
          <a:bodyPr>
            <a:normAutofit/>
          </a:bodyPr>
          <a:lstStyle/>
          <a:p>
            <a:pPr marL="0" indent="0" algn="ctr">
              <a:buNone/>
            </a:pPr>
            <a:r>
              <a:rPr lang="en-US" sz="4800" b="1" dirty="0">
                <a:cs typeface="Arial" charset="0"/>
              </a:rPr>
              <a:t>PRECAUTIONS FOR  DRIVING SAFETY AND AERIAL OPERATION</a:t>
            </a:r>
            <a:r>
              <a:rPr lang="en-US" sz="4800" b="1" dirty="0">
                <a:solidFill>
                  <a:srgbClr val="99FF33"/>
                </a:solidFill>
                <a:cs typeface="Arial" charset="0"/>
              </a:rPr>
              <a:t> </a:t>
            </a:r>
          </a:p>
          <a:p>
            <a:pPr marL="0" indent="0" algn="ctr">
              <a:buNone/>
            </a:pPr>
            <a:endParaRPr lang="en-US" sz="4800" dirty="0"/>
          </a:p>
        </p:txBody>
      </p:sp>
    </p:spTree>
    <p:extLst>
      <p:ext uri="{BB962C8B-B14F-4D97-AF65-F5344CB8AC3E}">
        <p14:creationId xmlns:p14="http://schemas.microsoft.com/office/powerpoint/2010/main" val="197393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Vehicle Safety</a:t>
            </a:r>
          </a:p>
        </p:txBody>
      </p:sp>
      <p:sp>
        <p:nvSpPr>
          <p:cNvPr id="3" name="Content Placeholder 2"/>
          <p:cNvSpPr>
            <a:spLocks noGrp="1"/>
          </p:cNvSpPr>
          <p:nvPr>
            <p:ph idx="1"/>
          </p:nvPr>
        </p:nvSpPr>
        <p:spPr>
          <a:xfrm>
            <a:off x="457200" y="2438400"/>
            <a:ext cx="8229600" cy="3733800"/>
          </a:xfrm>
        </p:spPr>
        <p:txBody>
          <a:bodyPr>
            <a:normAutofit fontScale="62500" lnSpcReduction="20000"/>
          </a:bodyPr>
          <a:lstStyle/>
          <a:p>
            <a:pPr algn="ctr">
              <a:lnSpc>
                <a:spcPct val="120000"/>
              </a:lnSpc>
              <a:buNone/>
            </a:pPr>
            <a:r>
              <a:rPr lang="en-US" sz="3600" b="1" dirty="0">
                <a:cs typeface="Arial" charset="0"/>
              </a:rPr>
              <a:t>ENTERING, EXITING AND CLIMBING</a:t>
            </a:r>
          </a:p>
          <a:p>
            <a:pPr algn="just">
              <a:lnSpc>
                <a:spcPct val="120000"/>
              </a:lnSpc>
            </a:pPr>
            <a:r>
              <a:rPr lang="en-US" dirty="0">
                <a:cs typeface="Arial" charset="0"/>
              </a:rPr>
              <a:t>Keep steps, handles, rails, walking surfaces and shoes free from grease.</a:t>
            </a:r>
          </a:p>
          <a:p>
            <a:pPr algn="just">
              <a:lnSpc>
                <a:spcPct val="120000"/>
              </a:lnSpc>
            </a:pPr>
            <a:r>
              <a:rPr lang="en-US" dirty="0">
                <a:cs typeface="Arial" charset="0"/>
              </a:rPr>
              <a:t>Use extreme caution during inclement weather or when surfaces are wet.</a:t>
            </a:r>
          </a:p>
          <a:p>
            <a:pPr algn="just">
              <a:lnSpc>
                <a:spcPct val="120000"/>
              </a:lnSpc>
            </a:pPr>
            <a:r>
              <a:rPr lang="en-US" dirty="0">
                <a:cs typeface="Arial" charset="0"/>
              </a:rPr>
              <a:t>DO NOT use pump fixtures or lights as stepping surfaces.</a:t>
            </a:r>
          </a:p>
          <a:p>
            <a:pPr algn="just">
              <a:lnSpc>
                <a:spcPct val="120000"/>
              </a:lnSpc>
              <a:buFontTx/>
              <a:buChar char="•"/>
            </a:pPr>
            <a:r>
              <a:rPr lang="en-US" dirty="0"/>
              <a:t>Make deliberate movements when entering, exiting or climbing on the vehicle.  DO NOT rush.</a:t>
            </a:r>
          </a:p>
          <a:p>
            <a:pPr algn="just">
              <a:lnSpc>
                <a:spcPct val="120000"/>
              </a:lnSpc>
              <a:buFontTx/>
              <a:buChar char="•"/>
            </a:pPr>
            <a:r>
              <a:rPr lang="en-US" dirty="0"/>
              <a:t>DO NOT climb in areas without slip resistant surfaces and hand holds.</a:t>
            </a:r>
          </a:p>
          <a:p>
            <a:pPr algn="just">
              <a:lnSpc>
                <a:spcPct val="120000"/>
              </a:lnSpc>
              <a:buFontTx/>
              <a:buChar char="•"/>
            </a:pPr>
            <a:r>
              <a:rPr lang="en-US" dirty="0"/>
              <a:t>Use a three point stance in which three extremities are in contact with the vehicle, when entering, exiting or climbing on the vehicle.</a:t>
            </a:r>
          </a:p>
          <a:p>
            <a:pPr algn="just">
              <a:lnSpc>
                <a:spcPct val="120000"/>
              </a:lnSpc>
            </a:pPr>
            <a:endParaRPr lang="en-US" dirty="0">
              <a:cs typeface="Arial" charset="0"/>
            </a:endParaRPr>
          </a:p>
        </p:txBody>
      </p:sp>
      <p:pic>
        <p:nvPicPr>
          <p:cNvPr id="4" name="Picture 7" descr="MC9004404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295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5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MC9004417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5841"/>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838200"/>
            <a:ext cx="8229600" cy="1143000"/>
          </a:xfrm>
        </p:spPr>
        <p:txBody>
          <a:bodyPr/>
          <a:lstStyle/>
          <a:p>
            <a:r>
              <a:rPr lang="en-US" dirty="0"/>
              <a:t>Vehicle Operational Safety</a:t>
            </a:r>
          </a:p>
        </p:txBody>
      </p:sp>
      <p:sp>
        <p:nvSpPr>
          <p:cNvPr id="3" name="Content Placeholder 2"/>
          <p:cNvSpPr>
            <a:spLocks noGrp="1"/>
          </p:cNvSpPr>
          <p:nvPr>
            <p:ph idx="1"/>
          </p:nvPr>
        </p:nvSpPr>
        <p:spPr>
          <a:xfrm>
            <a:off x="457200" y="2209800"/>
            <a:ext cx="8229600" cy="4221163"/>
          </a:xfrm>
        </p:spPr>
        <p:txBody>
          <a:bodyPr>
            <a:normAutofit fontScale="62500" lnSpcReduction="20000"/>
          </a:bodyPr>
          <a:lstStyle/>
          <a:p>
            <a:pPr algn="ctr">
              <a:buNone/>
            </a:pPr>
            <a:r>
              <a:rPr lang="en-US" sz="3600" b="1" dirty="0">
                <a:cs typeface="Arial" charset="0"/>
              </a:rPr>
              <a:t>VEHICLE BACKING</a:t>
            </a:r>
          </a:p>
          <a:p>
            <a:pPr algn="just"/>
            <a:r>
              <a:rPr lang="en-US" dirty="0">
                <a:cs typeface="Arial" charset="0"/>
              </a:rPr>
              <a:t>Use a spotter when backing vehicle.</a:t>
            </a:r>
          </a:p>
          <a:p>
            <a:pPr algn="just"/>
            <a:r>
              <a:rPr lang="en-US" dirty="0">
                <a:cs typeface="Arial" charset="0"/>
              </a:rPr>
              <a:t>Establish hand or verbal communication prior to backing.</a:t>
            </a:r>
          </a:p>
          <a:p>
            <a:pPr algn="just">
              <a:lnSpc>
                <a:spcPct val="120000"/>
              </a:lnSpc>
            </a:pPr>
            <a:r>
              <a:rPr lang="en-US" dirty="0">
                <a:cs typeface="Arial" charset="0"/>
              </a:rPr>
              <a:t>During periods of low light use spotter with wands and reflective vests.</a:t>
            </a:r>
          </a:p>
          <a:p>
            <a:pPr algn="just"/>
            <a:endParaRPr lang="en-US" dirty="0">
              <a:cs typeface="Arial" charset="0"/>
            </a:endParaRPr>
          </a:p>
          <a:p>
            <a:pPr marL="0" indent="0" algn="ctr">
              <a:buNone/>
            </a:pPr>
            <a:r>
              <a:rPr lang="en-US" sz="3600" b="1" dirty="0"/>
              <a:t>VEHICLE CONTROL</a:t>
            </a:r>
          </a:p>
          <a:p>
            <a:pPr algn="just">
              <a:buFontTx/>
              <a:buChar char="•"/>
            </a:pPr>
            <a:r>
              <a:rPr lang="en-US" dirty="0"/>
              <a:t>Ensure proper tire inflation before operating vehicle.</a:t>
            </a:r>
          </a:p>
          <a:p>
            <a:pPr algn="just">
              <a:buFontTx/>
              <a:buChar char="•"/>
            </a:pPr>
            <a:r>
              <a:rPr lang="en-US" dirty="0"/>
              <a:t>A neutral safety switch prevents vehicle from being started in gear.</a:t>
            </a:r>
          </a:p>
          <a:p>
            <a:pPr algn="just">
              <a:buFontTx/>
              <a:buChar char="•"/>
            </a:pPr>
            <a:r>
              <a:rPr lang="en-US" dirty="0"/>
              <a:t>Allow starter to cool for one minute if vehicle doesn’t start within 15 seconds.</a:t>
            </a:r>
          </a:p>
          <a:p>
            <a:pPr algn="just">
              <a:buFontTx/>
              <a:buChar char="•"/>
            </a:pPr>
            <a:r>
              <a:rPr lang="en-US" dirty="0"/>
              <a:t>Familiarize yourself with gauges, switches and on-board accessories prior to operating vehicle.</a:t>
            </a:r>
          </a:p>
          <a:p>
            <a:pPr algn="just"/>
            <a:endParaRPr lang="en-US" dirty="0">
              <a:cs typeface="Arial" charset="0"/>
            </a:endParaRPr>
          </a:p>
        </p:txBody>
      </p:sp>
      <p:pic>
        <p:nvPicPr>
          <p:cNvPr id="4" name="Picture 9" descr="MC90034027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599" y="1905000"/>
            <a:ext cx="1216025" cy="127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3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WATCH YOUR TURNING!</a:t>
            </a:r>
          </a:p>
        </p:txBody>
      </p:sp>
      <p:sp>
        <p:nvSpPr>
          <p:cNvPr id="3" name="Content Placeholder 2"/>
          <p:cNvSpPr>
            <a:spLocks noGrp="1"/>
          </p:cNvSpPr>
          <p:nvPr>
            <p:ph idx="1"/>
          </p:nvPr>
        </p:nvSpPr>
        <p:spPr>
          <a:xfrm>
            <a:off x="533400" y="1973082"/>
            <a:ext cx="8229600" cy="457200"/>
          </a:xfrm>
        </p:spPr>
        <p:txBody>
          <a:bodyPr>
            <a:normAutofit/>
          </a:bodyPr>
          <a:lstStyle/>
          <a:p>
            <a:pPr marL="0" indent="0" algn="ctr">
              <a:buNone/>
            </a:pPr>
            <a:r>
              <a:rPr lang="en-US" sz="1800" dirty="0">
                <a:cs typeface="Arial" charset="0"/>
              </a:rPr>
              <a:t>Increased overhangs, particularly at the rear, must be kept in mind.</a:t>
            </a:r>
            <a:endParaRPr lang="en-US" sz="1800" dirty="0"/>
          </a:p>
        </p:txBody>
      </p:sp>
      <p:sp>
        <p:nvSpPr>
          <p:cNvPr id="4" name="Content Placeholder 2"/>
          <p:cNvSpPr txBox="1">
            <a:spLocks/>
          </p:cNvSpPr>
          <p:nvPr/>
        </p:nvSpPr>
        <p:spPr>
          <a:xfrm>
            <a:off x="533400" y="6248400"/>
            <a:ext cx="8229600" cy="457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50000"/>
              </a:spcBef>
              <a:buNone/>
            </a:pPr>
            <a:r>
              <a:rPr lang="en-US" sz="1800" b="1" dirty="0">
                <a:cs typeface="Arial" charset="0"/>
              </a:rPr>
              <a:t>NOTE:</a:t>
            </a:r>
            <a:r>
              <a:rPr lang="en-US" sz="1800" dirty="0">
                <a:cs typeface="Arial" charset="0"/>
              </a:rPr>
              <a:t> In narrow crossings the driver must confirm that there is enough space for turning.</a:t>
            </a:r>
            <a:r>
              <a:rPr lang="en-US" sz="2000" dirty="0">
                <a:cs typeface="Arial" charset="0"/>
              </a:rPr>
              <a:t> </a:t>
            </a:r>
          </a:p>
        </p:txBody>
      </p:sp>
      <p:pic>
        <p:nvPicPr>
          <p:cNvPr id="5" name="Picture 2" descr="turn"/>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2057400" y="2430282"/>
            <a:ext cx="4724400" cy="382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1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KNOW YOUR TRAVEL HEIGHT!</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42155" y="1788111"/>
            <a:ext cx="5467828" cy="486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64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KNOW YOUR TOTAL WEIGHT!</a:t>
            </a:r>
          </a:p>
        </p:txBody>
      </p:sp>
      <p:sp>
        <p:nvSpPr>
          <p:cNvPr id="3" name="Content Placeholder 2"/>
          <p:cNvSpPr>
            <a:spLocks noGrp="1"/>
          </p:cNvSpPr>
          <p:nvPr>
            <p:ph idx="1"/>
          </p:nvPr>
        </p:nvSpPr>
        <p:spPr>
          <a:xfrm>
            <a:off x="304800" y="1676400"/>
            <a:ext cx="8686800" cy="685800"/>
          </a:xfrm>
        </p:spPr>
        <p:txBody>
          <a:bodyPr>
            <a:normAutofit/>
          </a:bodyPr>
          <a:lstStyle/>
          <a:p>
            <a:pPr marL="0" indent="0" algn="ctr">
              <a:spcBef>
                <a:spcPct val="50000"/>
              </a:spcBef>
              <a:buNone/>
            </a:pPr>
            <a:r>
              <a:rPr lang="en-US" sz="2000" b="1" dirty="0">
                <a:cs typeface="Arial" charset="0"/>
              </a:rPr>
              <a:t>NOTE</a:t>
            </a:r>
            <a:r>
              <a:rPr lang="en-US" sz="2000" dirty="0">
                <a:cs typeface="Arial" charset="0"/>
              </a:rPr>
              <a:t>:  The driver must confirm the vehicle can freely pass limited weight areas. </a:t>
            </a:r>
          </a:p>
        </p:txBody>
      </p:sp>
      <p:pic>
        <p:nvPicPr>
          <p:cNvPr id="5" name="Picture 5" descr="heavy tru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93612"/>
            <a:ext cx="5867400" cy="46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78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a:t>WATCH YOUR ANGLE OF DEPARTURE!</a:t>
            </a:r>
          </a:p>
        </p:txBody>
      </p:sp>
      <p:sp>
        <p:nvSpPr>
          <p:cNvPr id="3" name="Content Placeholder 2"/>
          <p:cNvSpPr>
            <a:spLocks noGrp="1"/>
          </p:cNvSpPr>
          <p:nvPr>
            <p:ph idx="1"/>
          </p:nvPr>
        </p:nvSpPr>
        <p:spPr>
          <a:xfrm>
            <a:off x="457200" y="1752600"/>
            <a:ext cx="8229600" cy="457200"/>
          </a:xfrm>
        </p:spPr>
        <p:txBody>
          <a:bodyPr>
            <a:normAutofit/>
          </a:bodyPr>
          <a:lstStyle/>
          <a:p>
            <a:pPr marL="0" indent="0" algn="ctr">
              <a:spcBef>
                <a:spcPct val="50000"/>
              </a:spcBef>
              <a:buNone/>
            </a:pPr>
            <a:r>
              <a:rPr lang="en-US" sz="2000" dirty="0">
                <a:cs typeface="Arial" charset="0"/>
              </a:rPr>
              <a:t>Ground clearance and the angels to front and rear structures</a:t>
            </a:r>
          </a:p>
        </p:txBody>
      </p:sp>
      <p:pic>
        <p:nvPicPr>
          <p:cNvPr id="4" name="Picture 2" descr="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09800"/>
            <a:ext cx="5410200" cy="40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381000" y="6279010"/>
            <a:ext cx="82296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50000"/>
              </a:spcBef>
              <a:buFont typeface="Arial" pitchFamily="34" charset="0"/>
              <a:buNone/>
            </a:pPr>
            <a:r>
              <a:rPr lang="en-US" sz="2000" dirty="0">
                <a:cs typeface="Arial" charset="0"/>
              </a:rPr>
              <a:t>Our ground clearance is 8</a:t>
            </a:r>
            <a:r>
              <a:rPr lang="en-US" sz="2000" dirty="0">
                <a:latin typeface="Wide Latin"/>
                <a:cs typeface="Arial" charset="0"/>
              </a:rPr>
              <a:t>°</a:t>
            </a:r>
            <a:endParaRPr lang="en-US" sz="2000" dirty="0">
              <a:cs typeface="Arial" charset="0"/>
            </a:endParaRPr>
          </a:p>
        </p:txBody>
      </p:sp>
    </p:spTree>
    <p:extLst>
      <p:ext uri="{BB962C8B-B14F-4D97-AF65-F5344CB8AC3E}">
        <p14:creationId xmlns:p14="http://schemas.microsoft.com/office/powerpoint/2010/main" val="556516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a:t>REMEMBER HIGH CENTER OF GRAVITY!</a:t>
            </a:r>
          </a:p>
        </p:txBody>
      </p:sp>
      <p:sp>
        <p:nvSpPr>
          <p:cNvPr id="3" name="Content Placeholder 2"/>
          <p:cNvSpPr>
            <a:spLocks noGrp="1"/>
          </p:cNvSpPr>
          <p:nvPr>
            <p:ph idx="1"/>
          </p:nvPr>
        </p:nvSpPr>
        <p:spPr>
          <a:xfrm>
            <a:off x="5334000" y="2209800"/>
            <a:ext cx="3352800" cy="3733799"/>
          </a:xfrm>
        </p:spPr>
        <p:txBody>
          <a:bodyPr>
            <a:normAutofit/>
          </a:bodyPr>
          <a:lstStyle/>
          <a:p>
            <a:pPr marL="0" indent="0">
              <a:spcBef>
                <a:spcPct val="50000"/>
              </a:spcBef>
              <a:buNone/>
            </a:pPr>
            <a:r>
              <a:rPr lang="en-US" sz="2000" b="1" dirty="0">
                <a:cs typeface="Arial" charset="0"/>
              </a:rPr>
              <a:t>HEIGHT OF THE CENTER OF GRAVITY.</a:t>
            </a:r>
          </a:p>
          <a:p>
            <a:pPr marL="0" indent="0">
              <a:spcBef>
                <a:spcPct val="50000"/>
              </a:spcBef>
              <a:buNone/>
            </a:pPr>
            <a:endParaRPr lang="en-US" sz="2000" b="1" dirty="0">
              <a:cs typeface="Arial" charset="0"/>
            </a:endParaRPr>
          </a:p>
          <a:p>
            <a:pPr marL="0" indent="0">
              <a:spcBef>
                <a:spcPct val="50000"/>
              </a:spcBef>
              <a:buNone/>
            </a:pPr>
            <a:r>
              <a:rPr lang="en-US" sz="2000" b="1" dirty="0">
                <a:cs typeface="Arial" charset="0"/>
              </a:rPr>
              <a:t>NOTE:</a:t>
            </a:r>
            <a:r>
              <a:rPr lang="en-US" sz="2000" dirty="0">
                <a:cs typeface="Arial" charset="0"/>
              </a:rPr>
              <a:t> Speeding with the vehicle when turning a corner is DANGEROUS!</a:t>
            </a:r>
          </a:p>
          <a:p>
            <a:pPr marL="0" indent="0">
              <a:spcBef>
                <a:spcPct val="50000"/>
              </a:spcBef>
              <a:buNone/>
            </a:pPr>
            <a:endParaRPr lang="en-US" sz="2000" dirty="0">
              <a:cs typeface="Arial" charset="0"/>
            </a:endParaRPr>
          </a:p>
          <a:p>
            <a:pPr marL="0" indent="0">
              <a:spcBef>
                <a:spcPct val="50000"/>
              </a:spcBef>
              <a:buNone/>
            </a:pPr>
            <a:r>
              <a:rPr lang="en-US" sz="2000" b="1" i="1" dirty="0">
                <a:solidFill>
                  <a:srgbClr val="FF0000"/>
                </a:solidFill>
                <a:cs typeface="Arial" charset="0"/>
              </a:rPr>
              <a:t>REMEMBER 60% OF YOUR WEIGHT IS ABOVE YOU</a:t>
            </a:r>
            <a:endParaRPr lang="en-US" sz="2000" i="1" dirty="0">
              <a:solidFill>
                <a:srgbClr val="FF0000"/>
              </a:solidFill>
              <a:cs typeface="Arial" charset="0"/>
            </a:endParaRPr>
          </a:p>
          <a:p>
            <a:pPr marL="0" indent="0">
              <a:spcBef>
                <a:spcPct val="50000"/>
              </a:spcBef>
              <a:buNone/>
            </a:pPr>
            <a:endParaRPr lang="en-US" sz="2000" dirty="0">
              <a:cs typeface="Arial" charset="0"/>
            </a:endParaRPr>
          </a:p>
        </p:txBody>
      </p:sp>
      <p:pic>
        <p:nvPicPr>
          <p:cNvPr id="4" name="Picture 6" descr="aerial roll 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448" y="2209800"/>
            <a:ext cx="508690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497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a:t>Your truck!</a:t>
            </a:r>
          </a:p>
        </p:txBody>
      </p:sp>
      <p:sp>
        <p:nvSpPr>
          <p:cNvPr id="3" name="Content Placeholder 2"/>
          <p:cNvSpPr>
            <a:spLocks noGrp="1"/>
          </p:cNvSpPr>
          <p:nvPr>
            <p:ph idx="1"/>
          </p:nvPr>
        </p:nvSpPr>
        <p:spPr>
          <a:xfrm>
            <a:off x="224161" y="4489512"/>
            <a:ext cx="8229600" cy="2286000"/>
          </a:xfrm>
        </p:spPr>
        <p:txBody>
          <a:bodyPr>
            <a:normAutofit/>
          </a:bodyPr>
          <a:lstStyle/>
          <a:p>
            <a:pPr marL="0" indent="0">
              <a:buNone/>
            </a:pPr>
            <a:r>
              <a:rPr lang="en-US" sz="1800" dirty="0"/>
              <a:t>Rosenbauer 100’ Viper Aerial</a:t>
            </a:r>
          </a:p>
          <a:p>
            <a:pPr marL="0" indent="0">
              <a:buNone/>
            </a:pPr>
            <a:r>
              <a:rPr lang="en-US" sz="1800" dirty="0"/>
              <a:t>Rosenbauer Commander chassis</a:t>
            </a:r>
          </a:p>
          <a:p>
            <a:pPr marL="0" indent="0">
              <a:buNone/>
            </a:pPr>
            <a:r>
              <a:rPr lang="en-US" sz="1800" dirty="0"/>
              <a:t>Cummins ISX 500hp Engine</a:t>
            </a:r>
          </a:p>
          <a:p>
            <a:pPr marL="0" indent="0">
              <a:buNone/>
            </a:pPr>
            <a:r>
              <a:rPr lang="en-US" sz="1800" dirty="0"/>
              <a:t>Onan Diesel 10kw generator</a:t>
            </a:r>
          </a:p>
          <a:p>
            <a:pPr marL="0" indent="0">
              <a:buNone/>
            </a:pPr>
            <a:endParaRPr lang="en-US" sz="2000" dirty="0"/>
          </a:p>
        </p:txBody>
      </p:sp>
      <p:pic>
        <p:nvPicPr>
          <p:cNvPr id="5" name="Picture 4">
            <a:extLst>
              <a:ext uri="{FF2B5EF4-FFF2-40B4-BE49-F238E27FC236}">
                <a16:creationId xmlns:a16="http://schemas.microsoft.com/office/drawing/2014/main" xmlns="" id="{5230BCA1-8CFE-4786-B93C-D0403C1F7A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00" t="28889" r="10833" b="43333"/>
          <a:stretch/>
        </p:blipFill>
        <p:spPr>
          <a:xfrm>
            <a:off x="390144" y="1981200"/>
            <a:ext cx="8363712" cy="2133600"/>
          </a:xfrm>
          <a:prstGeom prst="rect">
            <a:avLst/>
          </a:prstGeom>
        </p:spPr>
      </p:pic>
    </p:spTree>
    <p:extLst>
      <p:ext uri="{BB962C8B-B14F-4D97-AF65-F5344CB8AC3E}">
        <p14:creationId xmlns:p14="http://schemas.microsoft.com/office/powerpoint/2010/main" val="193160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438400"/>
            <a:ext cx="8229600" cy="2514600"/>
          </a:xfrm>
        </p:spPr>
        <p:txBody>
          <a:bodyPr>
            <a:normAutofit/>
          </a:bodyPr>
          <a:lstStyle/>
          <a:p>
            <a:pPr marL="0" indent="0" algn="ctr">
              <a:buNone/>
            </a:pPr>
            <a:r>
              <a:rPr lang="en-US" sz="6600" dirty="0"/>
              <a:t>Baltimore, MD</a:t>
            </a:r>
          </a:p>
        </p:txBody>
      </p:sp>
      <p:sp>
        <p:nvSpPr>
          <p:cNvPr id="8" name="TextBox 7"/>
          <p:cNvSpPr txBox="1"/>
          <p:nvPr/>
        </p:nvSpPr>
        <p:spPr>
          <a:xfrm>
            <a:off x="7239000" y="6559650"/>
            <a:ext cx="1905000" cy="276999"/>
          </a:xfrm>
          <a:prstGeom prst="rect">
            <a:avLst/>
          </a:prstGeom>
          <a:noFill/>
        </p:spPr>
        <p:txBody>
          <a:bodyPr wrap="square" rtlCol="0">
            <a:spAutoFit/>
          </a:bodyPr>
          <a:lstStyle/>
          <a:p>
            <a:pPr algn="r"/>
            <a:r>
              <a:rPr lang="en-US" sz="1200" dirty="0"/>
              <a:t>T100T08s (74328)</a:t>
            </a:r>
          </a:p>
        </p:txBody>
      </p:sp>
    </p:spTree>
    <p:extLst>
      <p:ext uri="{BB962C8B-B14F-4D97-AF65-F5344CB8AC3E}">
        <p14:creationId xmlns:p14="http://schemas.microsoft.com/office/powerpoint/2010/main" val="2693315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8229600" cy="1143000"/>
          </a:xfrm>
        </p:spPr>
        <p:txBody>
          <a:bodyPr/>
          <a:lstStyle/>
          <a:p>
            <a:r>
              <a:rPr lang="en-US" dirty="0"/>
              <a:t>Cab Tilt Procedures</a:t>
            </a:r>
          </a:p>
        </p:txBody>
      </p:sp>
      <p:sp>
        <p:nvSpPr>
          <p:cNvPr id="3" name="Content Placeholder 2"/>
          <p:cNvSpPr>
            <a:spLocks noGrp="1"/>
          </p:cNvSpPr>
          <p:nvPr>
            <p:ph idx="1"/>
          </p:nvPr>
        </p:nvSpPr>
        <p:spPr>
          <a:xfrm>
            <a:off x="4724400" y="1752600"/>
            <a:ext cx="3429000" cy="4724400"/>
          </a:xfrm>
        </p:spPr>
        <p:txBody>
          <a:bodyPr>
            <a:normAutofit/>
          </a:bodyPr>
          <a:lstStyle/>
          <a:p>
            <a:pPr>
              <a:buClr>
                <a:schemeClr val="tx1"/>
              </a:buClr>
            </a:pPr>
            <a:r>
              <a:rPr lang="en-US" sz="2000" dirty="0">
                <a:cs typeface="Arial" charset="0"/>
              </a:rPr>
              <a:t>Before tilting cab check the following:</a:t>
            </a:r>
          </a:p>
          <a:p>
            <a:pPr>
              <a:buClr>
                <a:schemeClr val="tx1"/>
              </a:buClr>
            </a:pPr>
            <a:r>
              <a:rPr lang="en-US" sz="2000" dirty="0">
                <a:cs typeface="Arial" charset="0"/>
              </a:rPr>
              <a:t>Front bumper storage lid is closed.</a:t>
            </a:r>
          </a:p>
          <a:p>
            <a:pPr>
              <a:buClr>
                <a:schemeClr val="tx1"/>
              </a:buClr>
            </a:pPr>
            <a:r>
              <a:rPr lang="en-US" sz="2000" dirty="0">
                <a:cs typeface="Arial" charset="0"/>
              </a:rPr>
              <a:t>No equipment on front bumper.</a:t>
            </a:r>
          </a:p>
          <a:p>
            <a:pPr>
              <a:buClr>
                <a:schemeClr val="tx1"/>
              </a:buClr>
            </a:pPr>
            <a:r>
              <a:rPr lang="en-US" sz="2000" dirty="0">
                <a:cs typeface="Arial" charset="0"/>
              </a:rPr>
              <a:t>Inside cab -all loose equipment removed such as air packs, books, portable radios, helmets, etc.</a:t>
            </a:r>
            <a:r>
              <a:rPr lang="en-US" sz="2000" b="1" dirty="0">
                <a:cs typeface="Arial" charset="0"/>
              </a:rPr>
              <a:t> </a:t>
            </a:r>
            <a:endParaRPr lang="en-US" sz="2000" dirty="0">
              <a:cs typeface="Arial" charset="0"/>
            </a:endParaRPr>
          </a:p>
          <a:p>
            <a:pPr marL="0" indent="0">
              <a:buNone/>
            </a:pPr>
            <a:endParaRPr lang="en-US" sz="2000" dirty="0"/>
          </a:p>
        </p:txBody>
      </p:sp>
      <p:pic>
        <p:nvPicPr>
          <p:cNvPr id="4" name="Picture 5" descr="Bronto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5801" y="1752600"/>
            <a:ext cx="3598958" cy="4800600"/>
          </a:xfrm>
          <a:prstGeom prst="rect">
            <a:avLst/>
          </a:prstGeom>
          <a:noFill/>
        </p:spPr>
      </p:pic>
    </p:spTree>
    <p:extLst>
      <p:ext uri="{BB962C8B-B14F-4D97-AF65-F5344CB8AC3E}">
        <p14:creationId xmlns:p14="http://schemas.microsoft.com/office/powerpoint/2010/main" val="1358659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1143000"/>
          </a:xfrm>
        </p:spPr>
        <p:txBody>
          <a:bodyPr>
            <a:normAutofit/>
          </a:bodyPr>
          <a:lstStyle/>
          <a:p>
            <a:endParaRPr lang="en-US" dirty="0"/>
          </a:p>
        </p:txBody>
      </p:sp>
      <p:sp>
        <p:nvSpPr>
          <p:cNvPr id="3" name="Content Placeholder 2"/>
          <p:cNvSpPr>
            <a:spLocks noGrp="1"/>
          </p:cNvSpPr>
          <p:nvPr>
            <p:ph idx="1"/>
          </p:nvPr>
        </p:nvSpPr>
        <p:spPr>
          <a:xfrm>
            <a:off x="4495800" y="2941637"/>
            <a:ext cx="4267200" cy="2925763"/>
          </a:xfrm>
        </p:spPr>
        <p:txBody>
          <a:bodyPr>
            <a:normAutofit/>
          </a:bodyPr>
          <a:lstStyle/>
          <a:p>
            <a:pPr marL="0" indent="0">
              <a:buNone/>
            </a:pPr>
            <a:endParaRPr lang="en-US" sz="2000" dirty="0">
              <a:cs typeface="Arial" charset="0"/>
            </a:endParaRPr>
          </a:p>
          <a:p>
            <a:r>
              <a:rPr lang="en-US" sz="2000" dirty="0">
                <a:cs typeface="Arial" charset="0"/>
              </a:rPr>
              <a:t>Shut the engine down</a:t>
            </a:r>
          </a:p>
          <a:p>
            <a:r>
              <a:rPr lang="en-US" sz="2000" dirty="0">
                <a:cs typeface="Arial" charset="0"/>
              </a:rPr>
              <a:t>Leave battery switch on</a:t>
            </a:r>
          </a:p>
          <a:p>
            <a:r>
              <a:rPr lang="en-US" sz="2000" dirty="0">
                <a:cs typeface="Arial" charset="0"/>
              </a:rPr>
              <a:t>Go to right side pump panel compartment</a:t>
            </a:r>
          </a:p>
          <a:p>
            <a:r>
              <a:rPr lang="en-US" sz="2000" dirty="0">
                <a:cs typeface="Arial" charset="0"/>
              </a:rPr>
              <a:t>Operate switch to raise cab </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57648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Check Safety Bar</a:t>
            </a:r>
          </a:p>
        </p:txBody>
      </p:sp>
      <p:graphicFrame>
        <p:nvGraphicFramePr>
          <p:cNvPr id="4" name="Object 3"/>
          <p:cNvGraphicFramePr>
            <a:graphicFrameLocks noChangeAspect="1"/>
          </p:cNvGraphicFramePr>
          <p:nvPr>
            <p:extLst>
              <p:ext uri="{D42A27DB-BD31-4B8C-83A1-F6EECF244321}">
                <p14:modId xmlns:p14="http://schemas.microsoft.com/office/powerpoint/2010/main" val="1699170851"/>
              </p:ext>
            </p:extLst>
          </p:nvPr>
        </p:nvGraphicFramePr>
        <p:xfrm>
          <a:off x="662126" y="1981200"/>
          <a:ext cx="3810000" cy="3378200"/>
        </p:xfrm>
        <a:graphic>
          <a:graphicData uri="http://schemas.openxmlformats.org/presentationml/2006/ole">
            <mc:AlternateContent xmlns:mc="http://schemas.openxmlformats.org/markup-compatibility/2006">
              <mc:Choice xmlns:v="urn:schemas-microsoft-com:vml" Requires="v">
                <p:oleObj spid="_x0000_s2096" name="Clip" r:id="rId3" imgW="3025775" imgH="3252788" progId="MS_ClipArt_Gallery.2">
                  <p:embed/>
                </p:oleObj>
              </mc:Choice>
              <mc:Fallback>
                <p:oleObj name="Clip" r:id="rId3" imgW="3025775" imgH="3252788"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26" y="1981200"/>
                        <a:ext cx="3810000"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 name="Picture 6" descr="C:\Users\bwhittaker\Desktop\New pics for aerial training\_DSC06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676737"/>
            <a:ext cx="3305175" cy="48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p:cNvSpPr>
            <a:spLocks noChangeShapeType="1"/>
          </p:cNvSpPr>
          <p:nvPr/>
        </p:nvSpPr>
        <p:spPr bwMode="auto">
          <a:xfrm flipH="1" flipV="1">
            <a:off x="5929313" y="4267200"/>
            <a:ext cx="1600200" cy="685800"/>
          </a:xfrm>
          <a:prstGeom prst="line">
            <a:avLst/>
          </a:prstGeom>
          <a:noFill/>
          <a:ln w="762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84424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8229600" cy="1143000"/>
          </a:xfrm>
        </p:spPr>
        <p:txBody>
          <a:bodyPr/>
          <a:lstStyle/>
          <a:p>
            <a:r>
              <a:rPr lang="en-US" dirty="0"/>
              <a:t>Lowering Cab</a:t>
            </a:r>
          </a:p>
        </p:txBody>
      </p:sp>
      <p:sp>
        <p:nvSpPr>
          <p:cNvPr id="3" name="Content Placeholder 2"/>
          <p:cNvSpPr>
            <a:spLocks noGrp="1"/>
          </p:cNvSpPr>
          <p:nvPr>
            <p:ph idx="1"/>
          </p:nvPr>
        </p:nvSpPr>
        <p:spPr>
          <a:xfrm>
            <a:off x="4495800" y="2286000"/>
            <a:ext cx="4267200" cy="2866234"/>
          </a:xfrm>
        </p:spPr>
        <p:txBody>
          <a:bodyPr>
            <a:normAutofit/>
          </a:bodyPr>
          <a:lstStyle/>
          <a:p>
            <a:pPr>
              <a:lnSpc>
                <a:spcPct val="110000"/>
              </a:lnSpc>
              <a:buClr>
                <a:schemeClr val="tx1"/>
              </a:buClr>
            </a:pPr>
            <a:r>
              <a:rPr lang="en-US" sz="2000" dirty="0">
                <a:cs typeface="Arial" charset="0"/>
              </a:rPr>
              <a:t>Check to see if area is clear to lower cab!</a:t>
            </a:r>
          </a:p>
          <a:p>
            <a:pPr>
              <a:lnSpc>
                <a:spcPct val="110000"/>
              </a:lnSpc>
              <a:buClr>
                <a:schemeClr val="tx1"/>
              </a:buClr>
            </a:pPr>
            <a:r>
              <a:rPr lang="en-US" sz="2000" dirty="0">
                <a:cs typeface="Arial" charset="0"/>
              </a:rPr>
              <a:t>Raise cab fully</a:t>
            </a:r>
          </a:p>
          <a:p>
            <a:pPr>
              <a:lnSpc>
                <a:spcPct val="110000"/>
              </a:lnSpc>
              <a:buClr>
                <a:schemeClr val="tx1"/>
              </a:buClr>
            </a:pPr>
            <a:r>
              <a:rPr lang="en-US" sz="2000" dirty="0">
                <a:cs typeface="Arial" charset="0"/>
              </a:rPr>
              <a:t>Pull cable until cab safety lock is away from the cab cylinder and hold</a:t>
            </a:r>
          </a:p>
          <a:p>
            <a:pPr>
              <a:lnSpc>
                <a:spcPct val="110000"/>
              </a:lnSpc>
              <a:buClr>
                <a:schemeClr val="tx1"/>
              </a:buClr>
            </a:pPr>
            <a:r>
              <a:rPr lang="en-US" sz="2000" dirty="0">
                <a:cs typeface="Arial" charset="0"/>
              </a:rPr>
              <a:t>Hold switch down </a:t>
            </a:r>
          </a:p>
          <a:p>
            <a:pPr>
              <a:lnSpc>
                <a:spcPct val="110000"/>
              </a:lnSpc>
              <a:buClr>
                <a:schemeClr val="tx1"/>
              </a:buClr>
            </a:pPr>
            <a:r>
              <a:rPr lang="en-US" sz="2000" dirty="0">
                <a:cs typeface="Arial" charset="0"/>
              </a:rPr>
              <a:t>Cab will automatically lock down</a:t>
            </a:r>
          </a:p>
        </p:txBody>
      </p:sp>
      <p:pic>
        <p:nvPicPr>
          <p:cNvPr id="4" name="Picture 9" descr="C:\Users\bwhittaker\Desktop\New pics for aerial training\_DSC0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174" y="1787581"/>
            <a:ext cx="3200400" cy="214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Users\bwhittaker\Desktop\New pics for aerial training\_DSC06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362" y="4114800"/>
            <a:ext cx="329504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88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Generator Electrical Panel</a:t>
            </a:r>
          </a:p>
        </p:txBody>
      </p:sp>
      <p:sp>
        <p:nvSpPr>
          <p:cNvPr id="3" name="Content Placeholder 2"/>
          <p:cNvSpPr>
            <a:spLocks noGrp="1"/>
          </p:cNvSpPr>
          <p:nvPr>
            <p:ph idx="1"/>
          </p:nvPr>
        </p:nvSpPr>
        <p:spPr>
          <a:xfrm>
            <a:off x="5410200" y="2667000"/>
            <a:ext cx="3276600" cy="2057400"/>
          </a:xfrm>
        </p:spPr>
        <p:txBody>
          <a:bodyPr>
            <a:normAutofit/>
          </a:bodyPr>
          <a:lstStyle/>
          <a:p>
            <a:pPr marL="0" indent="0">
              <a:lnSpc>
                <a:spcPct val="90000"/>
              </a:lnSpc>
              <a:buNone/>
            </a:pPr>
            <a:r>
              <a:rPr lang="en-US" sz="2000" dirty="0">
                <a:cs typeface="Arial" charset="0"/>
              </a:rPr>
              <a:t>Generator has a monitoring system that lets you see amps, line voltage, and frequencies.</a:t>
            </a:r>
          </a:p>
          <a:p>
            <a:pPr marL="0" indent="0">
              <a:lnSpc>
                <a:spcPct val="90000"/>
              </a:lnSpc>
              <a:buNone/>
            </a:pPr>
            <a:endParaRPr lang="en-US" sz="2000" dirty="0">
              <a:cs typeface="Arial" charset="0"/>
            </a:endParaRPr>
          </a:p>
          <a:p>
            <a:pPr marL="0" indent="0">
              <a:lnSpc>
                <a:spcPct val="90000"/>
              </a:lnSpc>
              <a:buNone/>
            </a:pPr>
            <a:r>
              <a:rPr lang="en-US" sz="2000" dirty="0">
                <a:cs typeface="Arial" charset="0"/>
              </a:rPr>
              <a:t>Breaker panel box is equipped with GFI breakers.</a:t>
            </a:r>
          </a:p>
        </p:txBody>
      </p:sp>
      <p:pic>
        <p:nvPicPr>
          <p:cNvPr id="6" name="Picture 5">
            <a:extLst>
              <a:ext uri="{FF2B5EF4-FFF2-40B4-BE49-F238E27FC236}">
                <a16:creationId xmlns:a16="http://schemas.microsoft.com/office/drawing/2014/main" xmlns="" id="{B40A16E6-BE52-425B-A2B6-5D3258D8DF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01" r="23333"/>
          <a:stretch/>
        </p:blipFill>
        <p:spPr>
          <a:xfrm>
            <a:off x="609600" y="2001715"/>
            <a:ext cx="2847340" cy="4343400"/>
          </a:xfrm>
          <a:prstGeom prst="rect">
            <a:avLst/>
          </a:prstGeom>
        </p:spPr>
      </p:pic>
      <p:pic>
        <p:nvPicPr>
          <p:cNvPr id="8" name="Picture 7">
            <a:extLst>
              <a:ext uri="{FF2B5EF4-FFF2-40B4-BE49-F238E27FC236}">
                <a16:creationId xmlns:a16="http://schemas.microsoft.com/office/drawing/2014/main" xmlns="" id="{DDFAA748-F383-487A-848D-38CA4F5EDA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00" t="12222" r="33333" b="66667"/>
          <a:stretch/>
        </p:blipFill>
        <p:spPr>
          <a:xfrm>
            <a:off x="3924300" y="2438400"/>
            <a:ext cx="1295400" cy="1447800"/>
          </a:xfrm>
          <a:prstGeom prst="rect">
            <a:avLst/>
          </a:prstGeom>
        </p:spPr>
      </p:pic>
    </p:spTree>
    <p:extLst>
      <p:ext uri="{BB962C8B-B14F-4D97-AF65-F5344CB8AC3E}">
        <p14:creationId xmlns:p14="http://schemas.microsoft.com/office/powerpoint/2010/main" val="3559066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bwhittaker\Desktop\New pics for aerial training\_DSC0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2667000" cy="5190916"/>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bwhittaker\Desktop\New pics for aerial training\_DSC06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831" y="1371600"/>
            <a:ext cx="3895725" cy="2485771"/>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bwhittaker\Desktop\New pics for aerial training\_DSC06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137025"/>
            <a:ext cx="3836988" cy="2568575"/>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6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whittaker\Desktop\New pics for aerial training\_DSC06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335911"/>
            <a:ext cx="5752768" cy="5141089"/>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19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97" y="2209800"/>
            <a:ext cx="9133404" cy="2819400"/>
          </a:xfrm>
        </p:spPr>
      </p:pic>
      <p:sp>
        <p:nvSpPr>
          <p:cNvPr id="7"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Cummins DPF</a:t>
            </a:r>
          </a:p>
        </p:txBody>
      </p:sp>
    </p:spTree>
    <p:extLst>
      <p:ext uri="{BB962C8B-B14F-4D97-AF65-F5344CB8AC3E}">
        <p14:creationId xmlns:p14="http://schemas.microsoft.com/office/powerpoint/2010/main" val="120515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bwhittaker\Desktop\New pics for aerial training\DSC_0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63" y="2819400"/>
            <a:ext cx="5151437" cy="4013200"/>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bwhittaker\Desktop\New pics for aerial training\DSC_0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100"/>
            <a:ext cx="3992563" cy="2882900"/>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94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2849A9-D046-4F08-AADB-3CEDFA1D8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43000"/>
            <a:ext cx="7162800" cy="5372100"/>
          </a:xfrm>
          <a:prstGeom prst="rect">
            <a:avLst/>
          </a:prstGeom>
        </p:spPr>
      </p:pic>
    </p:spTree>
    <p:extLst>
      <p:ext uri="{BB962C8B-B14F-4D97-AF65-F5344CB8AC3E}">
        <p14:creationId xmlns:p14="http://schemas.microsoft.com/office/powerpoint/2010/main" val="135167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1828800"/>
          </a:xfrm>
        </p:spPr>
        <p:txBody>
          <a:bodyPr/>
          <a:lstStyle/>
          <a:p>
            <a:pPr marL="0" indent="0" algn="ctr">
              <a:buNone/>
            </a:pPr>
            <a:r>
              <a:rPr lang="en-US" dirty="0">
                <a:solidFill>
                  <a:srgbClr val="FF0000"/>
                </a:solidFill>
              </a:rPr>
              <a:t>Rosenbauer</a:t>
            </a:r>
          </a:p>
          <a:p>
            <a:pPr marL="0" indent="0" algn="ctr">
              <a:buNone/>
            </a:pPr>
            <a:r>
              <a:rPr lang="en-US" dirty="0">
                <a:solidFill>
                  <a:srgbClr val="FF0000"/>
                </a:solidFill>
              </a:rPr>
              <a:t>Safety Information</a:t>
            </a:r>
          </a:p>
          <a:p>
            <a:pPr marL="0" indent="0" algn="ctr">
              <a:buNone/>
            </a:pPr>
            <a:r>
              <a:rPr lang="en-US" dirty="0">
                <a:solidFill>
                  <a:srgbClr val="FF0000"/>
                </a:solidFill>
              </a:rPr>
              <a:t>Please read all safety information!!</a:t>
            </a:r>
          </a:p>
          <a:p>
            <a:pPr marL="0" indent="0" algn="ctr">
              <a:buNone/>
            </a:pPr>
            <a:endParaRPr lang="en-US" dirty="0">
              <a:solidFill>
                <a:srgbClr val="FF0000"/>
              </a:solidFill>
            </a:endParaRPr>
          </a:p>
        </p:txBody>
      </p:sp>
      <p:sp>
        <p:nvSpPr>
          <p:cNvPr id="4" name="Content Placeholder 2"/>
          <p:cNvSpPr txBox="1">
            <a:spLocks/>
          </p:cNvSpPr>
          <p:nvPr/>
        </p:nvSpPr>
        <p:spPr>
          <a:xfrm>
            <a:off x="587406" y="3581400"/>
            <a:ext cx="8229600" cy="2743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a:solidFill>
                  <a:srgbClr val="FF0000"/>
                </a:solidFill>
              </a:rPr>
              <a:t>Safety Introduction</a:t>
            </a:r>
          </a:p>
          <a:p>
            <a:pPr marL="0" indent="0">
              <a:buFont typeface="Arial" pitchFamily="34" charset="0"/>
              <a:buNone/>
            </a:pPr>
            <a:r>
              <a:rPr lang="en-US" sz="2000" dirty="0"/>
              <a:t>Familiarize yourself with all manuals supplied.</a:t>
            </a:r>
          </a:p>
          <a:p>
            <a:pPr marL="0" indent="0">
              <a:buFont typeface="Arial" pitchFamily="34" charset="0"/>
              <a:buNone/>
            </a:pPr>
            <a:r>
              <a:rPr lang="en-US" sz="2000" dirty="0"/>
              <a:t>Read and follow all safety precautions</a:t>
            </a:r>
          </a:p>
          <a:p>
            <a:pPr marL="0" indent="0">
              <a:buFont typeface="Arial" pitchFamily="34" charset="0"/>
              <a:buNone/>
            </a:pPr>
            <a:r>
              <a:rPr lang="en-US" sz="2000" dirty="0"/>
              <a:t>DO NOT MODIFY any equipment without authorization from the factory</a:t>
            </a:r>
          </a:p>
          <a:p>
            <a:pPr marL="0" indent="0">
              <a:buFont typeface="Arial" pitchFamily="34" charset="0"/>
              <a:buNone/>
            </a:pPr>
            <a:r>
              <a:rPr lang="en-US" sz="2000" dirty="0"/>
              <a:t>Keep ignition sources away from flammable objects</a:t>
            </a:r>
          </a:p>
          <a:p>
            <a:pPr marL="0" indent="0">
              <a:buFont typeface="Arial" pitchFamily="34" charset="0"/>
              <a:buNone/>
            </a:pPr>
            <a:r>
              <a:rPr lang="en-US" sz="2000" dirty="0"/>
              <a:t>Practice good housekeeping. </a:t>
            </a:r>
          </a:p>
          <a:p>
            <a:pPr marL="0" indent="0" algn="ctr">
              <a:buFont typeface="Arial" pitchFamily="34" charset="0"/>
              <a:buNone/>
            </a:pPr>
            <a:endParaRPr lang="en-US" dirty="0">
              <a:solidFill>
                <a:srgbClr val="FF0000"/>
              </a:solidFill>
            </a:endParaRPr>
          </a:p>
        </p:txBody>
      </p:sp>
    </p:spTree>
    <p:extLst>
      <p:ext uri="{BB962C8B-B14F-4D97-AF65-F5344CB8AC3E}">
        <p14:creationId xmlns:p14="http://schemas.microsoft.com/office/powerpoint/2010/main" val="4032944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981200"/>
          </a:xfrm>
        </p:spPr>
        <p:txBody>
          <a:bodyPr>
            <a:noAutofit/>
          </a:bodyPr>
          <a:lstStyle/>
          <a:p>
            <a:r>
              <a:rPr lang="en-US" sz="6600" dirty="0">
                <a:latin typeface="+mn-lt"/>
              </a:rPr>
              <a:t>Aerial Technical Information</a:t>
            </a:r>
          </a:p>
        </p:txBody>
      </p:sp>
    </p:spTree>
    <p:extLst>
      <p:ext uri="{BB962C8B-B14F-4D97-AF65-F5344CB8AC3E}">
        <p14:creationId xmlns:p14="http://schemas.microsoft.com/office/powerpoint/2010/main" val="3468292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427" y="566736"/>
            <a:ext cx="8229600" cy="1143000"/>
          </a:xfrm>
        </p:spPr>
        <p:txBody>
          <a:bodyPr/>
          <a:lstStyle/>
          <a:p>
            <a:r>
              <a:rPr lang="en-US" dirty="0"/>
              <a:t>100’ 4-Section Tiller</a:t>
            </a:r>
          </a:p>
        </p:txBody>
      </p:sp>
      <p:sp>
        <p:nvSpPr>
          <p:cNvPr id="3" name="Content Placeholder 2"/>
          <p:cNvSpPr>
            <a:spLocks noGrp="1"/>
          </p:cNvSpPr>
          <p:nvPr>
            <p:ph idx="1"/>
          </p:nvPr>
        </p:nvSpPr>
        <p:spPr>
          <a:xfrm>
            <a:off x="1420427" y="4343400"/>
            <a:ext cx="4953000" cy="2362200"/>
          </a:xfrm>
        </p:spPr>
        <p:txBody>
          <a:bodyPr>
            <a:normAutofit/>
          </a:bodyPr>
          <a:lstStyle/>
          <a:p>
            <a:r>
              <a:rPr lang="en-US" sz="1400" dirty="0">
                <a:cs typeface="Arial" charset="0"/>
              </a:rPr>
              <a:t>2 Outriggers with a spread of 15’ 6”</a:t>
            </a:r>
          </a:p>
          <a:p>
            <a:r>
              <a:rPr lang="en-US" sz="1400" dirty="0">
                <a:cs typeface="Arial" charset="0"/>
              </a:rPr>
              <a:t>Tip load dry 500 lbs.</a:t>
            </a:r>
          </a:p>
          <a:p>
            <a:r>
              <a:rPr lang="en-US" sz="1400" dirty="0">
                <a:cs typeface="Arial" charset="0"/>
              </a:rPr>
              <a:t>Horizontal reach at 0° is 94’</a:t>
            </a:r>
          </a:p>
          <a:p>
            <a:r>
              <a:rPr lang="en-US" sz="1400" dirty="0">
                <a:cs typeface="Arial" charset="0"/>
              </a:rPr>
              <a:t>Elevation of -10° to 75° vertical height</a:t>
            </a:r>
          </a:p>
          <a:p>
            <a:r>
              <a:rPr lang="en-US" sz="1400" dirty="0">
                <a:cs typeface="Arial" charset="0"/>
              </a:rPr>
              <a:t>Axel ratings 23,000 front &amp; 33,000 single rear</a:t>
            </a:r>
          </a:p>
          <a:p>
            <a:r>
              <a:rPr lang="en-US" sz="1400" dirty="0">
                <a:cs typeface="Arial" charset="0"/>
              </a:rPr>
              <a:t>Wheel base 158”</a:t>
            </a:r>
          </a:p>
          <a:p>
            <a:r>
              <a:rPr lang="en-US" sz="1400" dirty="0">
                <a:cs typeface="Arial" charset="0"/>
              </a:rPr>
              <a:t>Standard Height – 11’ 7”</a:t>
            </a:r>
          </a:p>
          <a:p>
            <a:r>
              <a:rPr lang="en-US" sz="1400" dirty="0">
                <a:cs typeface="Arial" charset="0"/>
              </a:rPr>
              <a:t>Standard Length – 59’ 7”</a:t>
            </a:r>
          </a:p>
          <a:p>
            <a:endParaRPr lang="en-US" sz="1400" dirty="0"/>
          </a:p>
        </p:txBody>
      </p:sp>
      <p:pic>
        <p:nvPicPr>
          <p:cNvPr id="6" name="Picture 5">
            <a:extLst>
              <a:ext uri="{FF2B5EF4-FFF2-40B4-BE49-F238E27FC236}">
                <a16:creationId xmlns:a16="http://schemas.microsoft.com/office/drawing/2014/main" xmlns="" id="{8BFEF4C9-BD59-45A6-A588-5155B12EC5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00" t="28889" r="10833" b="43333"/>
          <a:stretch/>
        </p:blipFill>
        <p:spPr>
          <a:xfrm>
            <a:off x="390144" y="1981200"/>
            <a:ext cx="8363712" cy="2133600"/>
          </a:xfrm>
          <a:prstGeom prst="rect">
            <a:avLst/>
          </a:prstGeom>
        </p:spPr>
      </p:pic>
    </p:spTree>
    <p:extLst>
      <p:ext uri="{BB962C8B-B14F-4D97-AF65-F5344CB8AC3E}">
        <p14:creationId xmlns:p14="http://schemas.microsoft.com/office/powerpoint/2010/main" val="2776677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Load Chart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6400800" cy="4572000"/>
          </a:xfrm>
          <a:prstGeom prst="rect">
            <a:avLst/>
          </a:prstGeom>
        </p:spPr>
      </p:pic>
    </p:spTree>
    <p:extLst>
      <p:ext uri="{BB962C8B-B14F-4D97-AF65-F5344CB8AC3E}">
        <p14:creationId xmlns:p14="http://schemas.microsoft.com/office/powerpoint/2010/main" val="154677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00" y="152400"/>
            <a:ext cx="533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t>Outrigger Short Jacked </a:t>
            </a:r>
            <a:br>
              <a:rPr lang="en-US" sz="3200" dirty="0"/>
            </a:br>
            <a:r>
              <a:rPr lang="en-US" sz="3200" dirty="0"/>
              <a:t>Aerial Capabilities</a:t>
            </a:r>
          </a:p>
        </p:txBody>
      </p:sp>
      <p:sp>
        <p:nvSpPr>
          <p:cNvPr id="7" name="Content Placeholder 2"/>
          <p:cNvSpPr txBox="1">
            <a:spLocks/>
          </p:cNvSpPr>
          <p:nvPr/>
        </p:nvSpPr>
        <p:spPr>
          <a:xfrm>
            <a:off x="381000" y="1371600"/>
            <a:ext cx="82296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200" dirty="0"/>
              <a:t>The Ladder Reach limits described in the table below are based on the ladder being horizontal. As the elevation angle increases, the measured section extension will increase. If the body collision protection prevents operation at less than 10°, a or reaction factor may need to be applied to the section extension measurements (*see note below table).  While operating in a short jacked outrigger zone, if the ladder stops rotating and/or extending because a travel limit has been exceeded, reverse the movement until the desired function is allowed.  The alarm and/or the Lower Disabled, Left Rotation, Right Rotation lights should provide an indication of what limit has been exceeded.</a:t>
            </a:r>
          </a:p>
        </p:txBody>
      </p:sp>
      <p:graphicFrame>
        <p:nvGraphicFramePr>
          <p:cNvPr id="8" name="Table 7"/>
          <p:cNvGraphicFramePr>
            <a:graphicFrameLocks noGrp="1"/>
          </p:cNvGraphicFramePr>
          <p:nvPr>
            <p:extLst>
              <p:ext uri="{D42A27DB-BD31-4B8C-83A1-F6EECF244321}">
                <p14:modId xmlns:p14="http://schemas.microsoft.com/office/powerpoint/2010/main" val="3501456469"/>
              </p:ext>
            </p:extLst>
          </p:nvPr>
        </p:nvGraphicFramePr>
        <p:xfrm>
          <a:off x="1638300" y="2590800"/>
          <a:ext cx="6096000" cy="10210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609600">
                  <a:extLst>
                    <a:ext uri="{9D8B030D-6E8A-4147-A177-3AD203B41FA5}">
                      <a16:colId xmlns:a16="http://schemas.microsoft.com/office/drawing/2014/main" xmlns="" val="20006"/>
                    </a:ext>
                  </a:extLst>
                </a:gridCol>
                <a:gridCol w="609600">
                  <a:extLst>
                    <a:ext uri="{9D8B030D-6E8A-4147-A177-3AD203B41FA5}">
                      <a16:colId xmlns:a16="http://schemas.microsoft.com/office/drawing/2014/main" xmlns="" val="20007"/>
                    </a:ext>
                  </a:extLst>
                </a:gridCol>
                <a:gridCol w="6096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tblGrid>
              <a:tr h="228600">
                <a:tc rowSpan="2">
                  <a:txBody>
                    <a:bodyPr/>
                    <a:lstStyle/>
                    <a:p>
                      <a:pPr algn="ctr"/>
                      <a:r>
                        <a:rPr lang="en-US" sz="800" dirty="0"/>
                        <a:t>Model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800" dirty="0"/>
                        <a:t>Retracted Length (in)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800" dirty="0"/>
                        <a:t>Outrigger Extended </a:t>
                      </a:r>
                    </a:p>
                    <a:p>
                      <a:pPr algn="ctr"/>
                      <a:r>
                        <a:rPr lang="en-US" sz="800" dirty="0"/>
                        <a:t>25 % - 49%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800" dirty="0"/>
                        <a:t>Outrigger Extended </a:t>
                      </a:r>
                    </a:p>
                    <a:p>
                      <a:pPr algn="ctr"/>
                      <a:r>
                        <a:rPr lang="en-US" sz="800" dirty="0"/>
                        <a:t>50 % - 74%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800" dirty="0"/>
                        <a:t>Outrigger Extended </a:t>
                      </a:r>
                    </a:p>
                    <a:p>
                      <a:pPr algn="ctr"/>
                      <a:r>
                        <a:rPr lang="en-US" sz="800" dirty="0"/>
                        <a:t>75 % - 95%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800" dirty="0"/>
                        <a:t>Outrigger Extended </a:t>
                      </a:r>
                    </a:p>
                    <a:p>
                      <a:pPr algn="ctr"/>
                      <a:r>
                        <a:rPr lang="en-US" sz="800" dirty="0"/>
                        <a:t>96 %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50520">
                <a:tc v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Section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Extension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Ladder</a:t>
                      </a:r>
                    </a:p>
                    <a:p>
                      <a:pPr algn="ctr"/>
                      <a:r>
                        <a:rPr lang="en-US" sz="800" dirty="0"/>
                        <a:t>Reach</a:t>
                      </a:r>
                    </a:p>
                    <a:p>
                      <a:pPr algn="ctr"/>
                      <a:r>
                        <a:rPr lang="en-US" sz="800" dirty="0"/>
                        <a:t>(feet)</a:t>
                      </a:r>
                      <a:r>
                        <a:rPr lang="en-US" sz="800" baseline="0" dirty="0"/>
                        <a:t> (A)</a:t>
                      </a:r>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Section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Extension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Ladder</a:t>
                      </a:r>
                    </a:p>
                    <a:p>
                      <a:pPr algn="ctr"/>
                      <a:r>
                        <a:rPr lang="en-US" sz="800" dirty="0"/>
                        <a:t>Reach</a:t>
                      </a:r>
                    </a:p>
                    <a:p>
                      <a:pPr algn="ctr"/>
                      <a:r>
                        <a:rPr lang="en-US" sz="800" dirty="0"/>
                        <a:t>(feet)</a:t>
                      </a:r>
                      <a:r>
                        <a:rPr lang="en-US" sz="800" baseline="0" dirty="0"/>
                        <a:t> (B)</a:t>
                      </a:r>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Section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Extension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Ladder</a:t>
                      </a:r>
                    </a:p>
                    <a:p>
                      <a:pPr algn="ctr"/>
                      <a:r>
                        <a:rPr lang="en-US" sz="800" dirty="0"/>
                        <a:t>Reach</a:t>
                      </a:r>
                    </a:p>
                    <a:p>
                      <a:pPr algn="ctr"/>
                      <a:r>
                        <a:rPr lang="en-US" sz="800" dirty="0"/>
                        <a:t>(feet)</a:t>
                      </a:r>
                      <a:r>
                        <a:rPr lang="en-US" sz="800" baseline="0" dirty="0"/>
                        <a:t> (C)</a:t>
                      </a:r>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Section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Extension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Ladder</a:t>
                      </a:r>
                    </a:p>
                    <a:p>
                      <a:pPr algn="ctr"/>
                      <a:r>
                        <a:rPr lang="en-US" sz="800" dirty="0"/>
                        <a:t>Reach</a:t>
                      </a:r>
                    </a:p>
                    <a:p>
                      <a:pPr algn="ctr"/>
                      <a:r>
                        <a:rPr lang="en-US" sz="800" dirty="0"/>
                        <a:t>(feet)</a:t>
                      </a:r>
                      <a:r>
                        <a:rPr lang="en-US" sz="800" baseline="0" dirty="0"/>
                        <a:t> (D)</a:t>
                      </a:r>
                      <a:endParaRPr lang="en-US" sz="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28600">
                <a:tc>
                  <a:txBody>
                    <a:bodyPr/>
                    <a:lstStyle/>
                    <a:p>
                      <a:pPr algn="l"/>
                      <a:r>
                        <a:rPr lang="en-US" sz="800" dirty="0"/>
                        <a:t>100-4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385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248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9" name="Rectangle 5"/>
          <p:cNvSpPr>
            <a:spLocks noChangeArrowheads="1"/>
          </p:cNvSpPr>
          <p:nvPr/>
        </p:nvSpPr>
        <p:spPr bwMode="auto">
          <a:xfrm>
            <a:off x="457200" y="5257800"/>
            <a:ext cx="8458200" cy="1384995"/>
          </a:xfrm>
          <a:prstGeom prst="rect">
            <a:avLst/>
          </a:prstGeom>
          <a:noFill/>
          <a:ln w="9525">
            <a:noFill/>
            <a:miter lim="800000"/>
            <a:headEnd/>
            <a:tailEnd/>
          </a:ln>
        </p:spPr>
        <p:txBody>
          <a:bodyPr>
            <a:spAutoFit/>
          </a:bodyPr>
          <a:lstStyle/>
          <a:p>
            <a:r>
              <a:rPr lang="en-US" sz="1400" b="1" i="1" baseline="30000" dirty="0">
                <a:latin typeface="Times New Roman" pitchFamily="18" charset="0"/>
              </a:rPr>
              <a:t>Retracted Length </a:t>
            </a:r>
            <a:r>
              <a:rPr lang="en-US" sz="1400" baseline="30000" dirty="0">
                <a:latin typeface="Times New Roman" pitchFamily="18" charset="0"/>
              </a:rPr>
              <a:t>is measured from the pivot pin to the egress rung or the platform outer railing.</a:t>
            </a:r>
          </a:p>
          <a:p>
            <a:endParaRPr lang="en-US" sz="1400" baseline="30000" dirty="0">
              <a:latin typeface="Times New Roman" pitchFamily="18" charset="0"/>
            </a:endParaRPr>
          </a:p>
          <a:p>
            <a:r>
              <a:rPr lang="en-US" sz="1400" b="1" i="1" baseline="30000" dirty="0">
                <a:latin typeface="Times New Roman" pitchFamily="18" charset="0"/>
              </a:rPr>
              <a:t>Section Extension </a:t>
            </a:r>
            <a:r>
              <a:rPr lang="en-US" sz="1400" baseline="30000" dirty="0">
                <a:latin typeface="Times New Roman" pitchFamily="18" charset="0"/>
              </a:rPr>
              <a:t>is measured at the lower end of the base rails, between the base section and the first moving section.  This is the distance that each ladder section will extend in order to achieve the Ladder Reach.  Section Extension measurements may vary by ±12 inches.</a:t>
            </a:r>
          </a:p>
          <a:p>
            <a:endParaRPr lang="en-US" sz="1400" baseline="30000" dirty="0">
              <a:latin typeface="Times New Roman" pitchFamily="18" charset="0"/>
            </a:endParaRPr>
          </a:p>
          <a:p>
            <a:r>
              <a:rPr lang="en-US" sz="1400" baseline="30000" dirty="0">
                <a:latin typeface="Times New Roman" pitchFamily="18" charset="0"/>
              </a:rPr>
              <a:t>All testing is to be done with ladder near horizontal (0-5° elevation, or as low as permitted by the body collision protection system) </a:t>
            </a:r>
          </a:p>
          <a:p>
            <a:endParaRPr lang="en-US" sz="1400" baseline="30000" dirty="0">
              <a:latin typeface="Times New Roman" pitchFamily="18" charset="0"/>
            </a:endParaRPr>
          </a:p>
          <a:p>
            <a:r>
              <a:rPr lang="en-US" sz="1400" baseline="30000" dirty="0">
                <a:latin typeface="Times New Roman" pitchFamily="18" charset="0"/>
              </a:rPr>
              <a:t>*For elevation angles above 10°, a correction factor should be applied to the Section Extension measurements.  This is done by multiplying the measured Section Extension by the cosine of the elevation angle, thereby converting the measurement to an equivalent horizontal distance.</a:t>
            </a:r>
          </a:p>
        </p:txBody>
      </p:sp>
    </p:spTree>
    <p:extLst>
      <p:ext uri="{BB962C8B-B14F-4D97-AF65-F5344CB8AC3E}">
        <p14:creationId xmlns:p14="http://schemas.microsoft.com/office/powerpoint/2010/main" val="2114114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p:cNvPicPr>
            <a:picLocks noChangeAspect="1"/>
          </p:cNvPicPr>
          <p:nvPr/>
        </p:nvPicPr>
        <p:blipFill>
          <a:blip r:embed="rId2"/>
          <a:srcRect/>
          <a:stretch>
            <a:fillRect/>
          </a:stretch>
        </p:blipFill>
        <p:spPr bwMode="auto">
          <a:xfrm>
            <a:off x="4510088" y="2743200"/>
            <a:ext cx="4203700" cy="3657600"/>
          </a:xfrm>
          <a:prstGeom prst="rect">
            <a:avLst/>
          </a:prstGeom>
          <a:noFill/>
          <a:ln w="9525">
            <a:noFill/>
            <a:miter lim="800000"/>
            <a:headEnd/>
            <a:tailEnd/>
          </a:ln>
        </p:spPr>
      </p:pic>
      <p:sp>
        <p:nvSpPr>
          <p:cNvPr id="5" name="Title 1"/>
          <p:cNvSpPr txBox="1">
            <a:spLocks/>
          </p:cNvSpPr>
          <p:nvPr/>
        </p:nvSpPr>
        <p:spPr>
          <a:xfrm>
            <a:off x="228600" y="1036638"/>
            <a:ext cx="8229600" cy="1401762"/>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2- Outrigger Aerial Short Jacked Operating Zones</a:t>
            </a:r>
          </a:p>
          <a:p>
            <a:pPr fontAlgn="auto">
              <a:spcAft>
                <a:spcPts val="0"/>
              </a:spcAft>
              <a:defRPr/>
            </a:pPr>
            <a:r>
              <a:rPr lang="en-US" sz="2000" dirty="0"/>
              <a:t>(% Values indicate outrigger extension)</a:t>
            </a:r>
          </a:p>
        </p:txBody>
      </p:sp>
      <p:sp>
        <p:nvSpPr>
          <p:cNvPr id="75779" name="Rectangle 5"/>
          <p:cNvSpPr>
            <a:spLocks noChangeArrowheads="1"/>
          </p:cNvSpPr>
          <p:nvPr/>
        </p:nvSpPr>
        <p:spPr bwMode="auto">
          <a:xfrm>
            <a:off x="228600" y="2971800"/>
            <a:ext cx="4191000" cy="2862263"/>
          </a:xfrm>
          <a:prstGeom prst="rect">
            <a:avLst/>
          </a:prstGeom>
          <a:noFill/>
          <a:ln w="9525">
            <a:noFill/>
            <a:miter lim="800000"/>
            <a:headEnd/>
            <a:tailEnd/>
          </a:ln>
        </p:spPr>
        <p:txBody>
          <a:bodyPr>
            <a:spAutoFit/>
          </a:bodyPr>
          <a:lstStyle/>
          <a:p>
            <a:r>
              <a:rPr lang="en-US">
                <a:latin typeface="Times New Roman" pitchFamily="18" charset="0"/>
              </a:rPr>
              <a:t>Note that each operating zone is additive with those for less outrigger extension.  For example, the operating zone  for 50% outrigger extension is in addition to that for 25% and 0%.</a:t>
            </a:r>
          </a:p>
          <a:p>
            <a:endParaRPr lang="en-US">
              <a:latin typeface="Times New Roman" pitchFamily="18" charset="0"/>
            </a:endParaRPr>
          </a:p>
          <a:p>
            <a:r>
              <a:rPr lang="en-US">
                <a:latin typeface="Times New Roman" pitchFamily="18" charset="0"/>
              </a:rPr>
              <a:t>Therefore boundaries between these zones will not be detected during testing at 50% outrigger</a:t>
            </a:r>
          </a:p>
          <a:p>
            <a:r>
              <a:rPr lang="en-US">
                <a:latin typeface="Times New Roman" pitchFamily="18" charset="0"/>
              </a:rPr>
              <a:t>extension.</a:t>
            </a:r>
          </a:p>
        </p:txBody>
      </p:sp>
    </p:spTree>
    <p:extLst>
      <p:ext uri="{BB962C8B-B14F-4D97-AF65-F5344CB8AC3E}">
        <p14:creationId xmlns:p14="http://schemas.microsoft.com/office/powerpoint/2010/main" val="786367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4288"/>
            <a:ext cx="5410200" cy="1385888"/>
          </a:xfrm>
        </p:spPr>
        <p:txBody>
          <a:bodyPr>
            <a:normAutofit fontScale="90000"/>
          </a:bodyPr>
          <a:lstStyle/>
          <a:p>
            <a:r>
              <a:rPr lang="en-US" dirty="0"/>
              <a:t>Setting Up the Cab for Aerial Operations</a:t>
            </a:r>
          </a:p>
        </p:txBody>
      </p:sp>
      <p:sp>
        <p:nvSpPr>
          <p:cNvPr id="3" name="Content Placeholder 2"/>
          <p:cNvSpPr>
            <a:spLocks noGrp="1"/>
          </p:cNvSpPr>
          <p:nvPr>
            <p:ph idx="1"/>
          </p:nvPr>
        </p:nvSpPr>
        <p:spPr>
          <a:xfrm>
            <a:off x="228600" y="1752600"/>
            <a:ext cx="5156316" cy="4648200"/>
          </a:xfrm>
        </p:spPr>
        <p:txBody>
          <a:bodyPr>
            <a:noAutofit/>
          </a:bodyPr>
          <a:lstStyle/>
          <a:p>
            <a:pPr marL="495300" indent="-495300">
              <a:lnSpc>
                <a:spcPct val="120000"/>
              </a:lnSpc>
              <a:spcBef>
                <a:spcPct val="10000"/>
              </a:spcBef>
              <a:spcAft>
                <a:spcPct val="100000"/>
              </a:spcAft>
              <a:buFont typeface="Wingdings" pitchFamily="2" charset="2"/>
              <a:buAutoNum type="arabicPeriod"/>
            </a:pPr>
            <a:r>
              <a:rPr lang="en-US" sz="1400" dirty="0">
                <a:cs typeface="Arial" charset="0"/>
              </a:rPr>
              <a:t>Shift transmission (1) from drive into neutral. </a:t>
            </a:r>
          </a:p>
          <a:p>
            <a:pPr marL="495300" indent="-495300">
              <a:lnSpc>
                <a:spcPct val="120000"/>
              </a:lnSpc>
              <a:spcBef>
                <a:spcPct val="10000"/>
              </a:spcBef>
              <a:spcAft>
                <a:spcPct val="100000"/>
              </a:spcAft>
              <a:buFont typeface="Wingdings" pitchFamily="2" charset="2"/>
              <a:buAutoNum type="arabicPeriod"/>
            </a:pPr>
            <a:r>
              <a:rPr lang="en-US" sz="1400" dirty="0">
                <a:cs typeface="Arial" charset="0"/>
              </a:rPr>
              <a:t>Apply the parking brake (2).</a:t>
            </a:r>
          </a:p>
          <a:p>
            <a:pPr marL="495300" indent="-495300">
              <a:lnSpc>
                <a:spcPct val="120000"/>
              </a:lnSpc>
              <a:buFont typeface="Arial" charset="0"/>
              <a:buAutoNum type="arabicPeriod"/>
            </a:pPr>
            <a:r>
              <a:rPr lang="en-US" sz="1400" dirty="0"/>
              <a:t>Switch on the aerial </a:t>
            </a:r>
            <a:r>
              <a:rPr lang="en-US" sz="1400" dirty="0" smtClean="0"/>
              <a:t>master/PTO </a:t>
            </a:r>
            <a:r>
              <a:rPr lang="en-US" sz="1400" dirty="0"/>
              <a:t>(3).  When the aerial master is switched on there is electrical power to the aerial system.  At this time flashing lights on the outriggers will begin to operate.</a:t>
            </a:r>
          </a:p>
          <a:p>
            <a:pPr marL="0" indent="0">
              <a:lnSpc>
                <a:spcPct val="120000"/>
              </a:lnSpc>
              <a:buNone/>
            </a:pPr>
            <a:r>
              <a:rPr lang="en-US" sz="1400" dirty="0" smtClean="0"/>
              <a:t> </a:t>
            </a:r>
            <a:endParaRPr lang="en-US" sz="1400" dirty="0"/>
          </a:p>
          <a:p>
            <a:pPr marL="495300" indent="-495300">
              <a:lnSpc>
                <a:spcPct val="120000"/>
              </a:lnSpc>
              <a:buFont typeface="Arial" charset="0"/>
              <a:buNone/>
            </a:pPr>
            <a:r>
              <a:rPr lang="en-US" sz="1400" dirty="0"/>
              <a:t>	The transmission must be in neutral (4) or 4th gear for the water pump to be engaged. The parking brake must be set before the ladder power will operate.  If the water pump is engaged, the high idle of the aerial will be disengaged.</a:t>
            </a:r>
          </a:p>
        </p:txBody>
      </p:sp>
      <p:pic>
        <p:nvPicPr>
          <p:cNvPr id="4" name="Picture 5" descr="IMG_35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37316" y="1828800"/>
            <a:ext cx="1295400" cy="1943100"/>
          </a:xfrm>
          <a:prstGeom prst="rect">
            <a:avLst/>
          </a:prstGeom>
          <a:noFill/>
          <a:ln w="76200">
            <a:solidFill>
              <a:schemeClr val="tx1"/>
            </a:solidFill>
            <a:miter lim="800000"/>
            <a:headEnd/>
            <a:tailEnd/>
          </a:ln>
        </p:spPr>
      </p:pic>
      <p:pic>
        <p:nvPicPr>
          <p:cNvPr id="5" name="Picture 2" descr="IMG_35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15200" y="1828800"/>
            <a:ext cx="1517650" cy="1981200"/>
          </a:xfrm>
          <a:prstGeom prst="rect">
            <a:avLst/>
          </a:prstGeom>
          <a:noFill/>
          <a:ln w="76200">
            <a:solidFill>
              <a:schemeClr val="tx1"/>
            </a:solidFill>
            <a:miter lim="800000"/>
            <a:headEnd/>
            <a:tailEnd/>
          </a:ln>
        </p:spPr>
      </p:pic>
      <p:sp>
        <p:nvSpPr>
          <p:cNvPr id="6" name="Line 6"/>
          <p:cNvSpPr>
            <a:spLocks noChangeShapeType="1"/>
          </p:cNvSpPr>
          <p:nvPr/>
        </p:nvSpPr>
        <p:spPr bwMode="auto">
          <a:xfrm>
            <a:off x="5689716" y="3100388"/>
            <a:ext cx="30480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 name="Text Box 7"/>
          <p:cNvSpPr txBox="1">
            <a:spLocks noChangeArrowheads="1"/>
          </p:cNvSpPr>
          <p:nvPr/>
        </p:nvSpPr>
        <p:spPr bwMode="auto">
          <a:xfrm>
            <a:off x="5384916" y="2886076"/>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b="1" dirty="0">
                <a:latin typeface="Garamond" pitchFamily="18" charset="0"/>
              </a:rPr>
              <a:t>1</a:t>
            </a:r>
          </a:p>
        </p:txBody>
      </p:sp>
      <p:sp>
        <p:nvSpPr>
          <p:cNvPr id="8" name="Text Box 9"/>
          <p:cNvSpPr txBox="1">
            <a:spLocks noChangeArrowheads="1"/>
          </p:cNvSpPr>
          <p:nvPr/>
        </p:nvSpPr>
        <p:spPr bwMode="auto">
          <a:xfrm>
            <a:off x="7518516" y="264318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b="1" dirty="0">
                <a:solidFill>
                  <a:schemeClr val="bg1"/>
                </a:solidFill>
                <a:latin typeface="Garamond" pitchFamily="18" charset="0"/>
              </a:rPr>
              <a:t>2</a:t>
            </a:r>
          </a:p>
        </p:txBody>
      </p:sp>
      <p:sp>
        <p:nvSpPr>
          <p:cNvPr id="9" name="Line 11"/>
          <p:cNvSpPr>
            <a:spLocks noChangeShapeType="1"/>
          </p:cNvSpPr>
          <p:nvPr/>
        </p:nvSpPr>
        <p:spPr bwMode="auto">
          <a:xfrm flipV="1">
            <a:off x="7823316" y="2947988"/>
            <a:ext cx="4572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 name="Text Box 12"/>
          <p:cNvSpPr txBox="1">
            <a:spLocks noChangeArrowheads="1"/>
          </p:cNvSpPr>
          <p:nvPr/>
        </p:nvSpPr>
        <p:spPr bwMode="auto">
          <a:xfrm>
            <a:off x="6527916" y="233838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b="1" dirty="0">
                <a:solidFill>
                  <a:schemeClr val="bg1"/>
                </a:solidFill>
                <a:latin typeface="Garamond" pitchFamily="18" charset="0"/>
              </a:rPr>
              <a:t>4</a:t>
            </a:r>
          </a:p>
        </p:txBody>
      </p:sp>
      <p:sp>
        <p:nvSpPr>
          <p:cNvPr id="11" name="Line 13"/>
          <p:cNvSpPr>
            <a:spLocks noChangeShapeType="1"/>
          </p:cNvSpPr>
          <p:nvPr/>
        </p:nvSpPr>
        <p:spPr bwMode="auto">
          <a:xfrm flipH="1">
            <a:off x="6299316" y="2490788"/>
            <a:ext cx="38100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Line 14"/>
          <p:cNvSpPr>
            <a:spLocks noChangeShapeType="1"/>
          </p:cNvSpPr>
          <p:nvPr/>
        </p:nvSpPr>
        <p:spPr bwMode="auto">
          <a:xfrm flipV="1">
            <a:off x="7823316" y="2871788"/>
            <a:ext cx="30480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13" name="Group 16"/>
          <p:cNvGrpSpPr>
            <a:grpSpLocks/>
          </p:cNvGrpSpPr>
          <p:nvPr/>
        </p:nvGrpSpPr>
        <p:grpSpPr bwMode="auto">
          <a:xfrm>
            <a:off x="5486400" y="4267200"/>
            <a:ext cx="3429000" cy="2413000"/>
            <a:chOff x="3024" y="2544"/>
            <a:chExt cx="2496" cy="1664"/>
          </a:xfrm>
        </p:grpSpPr>
        <p:pic>
          <p:nvPicPr>
            <p:cNvPr id="14" name="Picture 8" descr="IMG_35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2544"/>
              <a:ext cx="2496" cy="1664"/>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Line 10"/>
            <p:cNvSpPr>
              <a:spLocks noChangeShapeType="1"/>
            </p:cNvSpPr>
            <p:nvPr/>
          </p:nvSpPr>
          <p:spPr bwMode="auto">
            <a:xfrm>
              <a:off x="3360" y="3792"/>
              <a:ext cx="336"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6" name="Text Box 15"/>
            <p:cNvSpPr txBox="1">
              <a:spLocks noChangeArrowheads="1"/>
            </p:cNvSpPr>
            <p:nvPr/>
          </p:nvSpPr>
          <p:spPr bwMode="auto">
            <a:xfrm>
              <a:off x="3168" y="3647"/>
              <a:ext cx="24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b="1" dirty="0">
                  <a:solidFill>
                    <a:schemeClr val="bg1"/>
                  </a:solidFill>
                  <a:latin typeface="Garamond" pitchFamily="18" charset="0"/>
                </a:rPr>
                <a:t>3</a:t>
              </a:r>
            </a:p>
          </p:txBody>
        </p:sp>
      </p:grpSp>
    </p:spTree>
    <p:extLst>
      <p:ext uri="{BB962C8B-B14F-4D97-AF65-F5344CB8AC3E}">
        <p14:creationId xmlns:p14="http://schemas.microsoft.com/office/powerpoint/2010/main" val="1686539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5562600" cy="1371600"/>
          </a:xfrm>
        </p:spPr>
        <p:txBody>
          <a:bodyPr>
            <a:normAutofit fontScale="90000"/>
          </a:bodyPr>
          <a:lstStyle/>
          <a:p>
            <a:r>
              <a:rPr lang="en-US" dirty="0"/>
              <a:t>Outrigger Operation Set Up</a:t>
            </a:r>
          </a:p>
        </p:txBody>
      </p:sp>
      <p:sp>
        <p:nvSpPr>
          <p:cNvPr id="3" name="Content Placeholder 2"/>
          <p:cNvSpPr>
            <a:spLocks noGrp="1"/>
          </p:cNvSpPr>
          <p:nvPr>
            <p:ph idx="1"/>
          </p:nvPr>
        </p:nvSpPr>
        <p:spPr>
          <a:xfrm>
            <a:off x="457200" y="1600200"/>
            <a:ext cx="4114800" cy="4525963"/>
          </a:xfrm>
        </p:spPr>
        <p:txBody>
          <a:bodyPr>
            <a:normAutofit/>
          </a:bodyPr>
          <a:lstStyle/>
          <a:p>
            <a:pPr>
              <a:buClr>
                <a:schemeClr val="tx1"/>
              </a:buClr>
            </a:pPr>
            <a:endParaRPr lang="en-US" sz="2000" dirty="0">
              <a:cs typeface="Arial" charset="0"/>
            </a:endParaRPr>
          </a:p>
          <a:p>
            <a:pPr>
              <a:buClr>
                <a:schemeClr val="tx1"/>
              </a:buClr>
            </a:pPr>
            <a:r>
              <a:rPr lang="en-US" sz="2000" dirty="0">
                <a:cs typeface="Arial" charset="0"/>
              </a:rPr>
              <a:t>Once the ladder power is activated, the flashing light (1) on the inside of the outrigger jack tubes will begin to flash and the outrigger jack scene lights (2) will come on. </a:t>
            </a:r>
          </a:p>
          <a:p>
            <a:pPr>
              <a:buClr>
                <a:schemeClr val="tx1"/>
              </a:buClr>
            </a:pPr>
            <a:endParaRPr lang="en-US" sz="2000" dirty="0">
              <a:cs typeface="Arial" charset="0"/>
            </a:endParaRPr>
          </a:p>
          <a:p>
            <a:pPr>
              <a:buClr>
                <a:schemeClr val="tx1"/>
              </a:buClr>
            </a:pPr>
            <a:r>
              <a:rPr lang="en-US" sz="2000" dirty="0">
                <a:cs typeface="Arial" charset="0"/>
              </a:rPr>
              <a:t>Outriggers are ready to operate.   </a:t>
            </a:r>
          </a:p>
          <a:p>
            <a:endParaRPr lang="en-US" sz="2000" dirty="0"/>
          </a:p>
        </p:txBody>
      </p:sp>
      <p:grpSp>
        <p:nvGrpSpPr>
          <p:cNvPr id="4" name="Group 4"/>
          <p:cNvGrpSpPr>
            <a:grpSpLocks/>
          </p:cNvGrpSpPr>
          <p:nvPr/>
        </p:nvGrpSpPr>
        <p:grpSpPr bwMode="auto">
          <a:xfrm>
            <a:off x="4572000" y="1662113"/>
            <a:ext cx="1930400" cy="2895600"/>
            <a:chOff x="2832" y="1056"/>
            <a:chExt cx="1216" cy="1824"/>
          </a:xfrm>
        </p:grpSpPr>
        <p:pic>
          <p:nvPicPr>
            <p:cNvPr id="5" name="Picture 5" descr="IMG_35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 y="1056"/>
              <a:ext cx="1216" cy="1824"/>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Line 6"/>
            <p:cNvSpPr>
              <a:spLocks noChangeShapeType="1"/>
            </p:cNvSpPr>
            <p:nvPr/>
          </p:nvSpPr>
          <p:spPr bwMode="auto">
            <a:xfrm flipV="1">
              <a:off x="3264" y="2064"/>
              <a:ext cx="192" cy="384"/>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nvGrpSpPr>
          <p:cNvPr id="7" name="Group 7"/>
          <p:cNvGrpSpPr>
            <a:grpSpLocks/>
          </p:cNvGrpSpPr>
          <p:nvPr/>
        </p:nvGrpSpPr>
        <p:grpSpPr bwMode="auto">
          <a:xfrm>
            <a:off x="6934200" y="1662113"/>
            <a:ext cx="1930400" cy="2895600"/>
            <a:chOff x="4416" y="1056"/>
            <a:chExt cx="1216" cy="1824"/>
          </a:xfrm>
        </p:grpSpPr>
        <p:pic>
          <p:nvPicPr>
            <p:cNvPr id="8" name="Picture 8" descr="IMG_35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 y="1056"/>
              <a:ext cx="1216" cy="1824"/>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Line 9"/>
            <p:cNvSpPr>
              <a:spLocks noChangeShapeType="1"/>
            </p:cNvSpPr>
            <p:nvPr/>
          </p:nvSpPr>
          <p:spPr bwMode="auto">
            <a:xfrm flipV="1">
              <a:off x="4800" y="1536"/>
              <a:ext cx="192" cy="384"/>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10" name="Text Box 11"/>
          <p:cNvSpPr txBox="1">
            <a:spLocks noChangeArrowheads="1"/>
          </p:cNvSpPr>
          <p:nvPr/>
        </p:nvSpPr>
        <p:spPr bwMode="auto">
          <a:xfrm>
            <a:off x="5105400" y="3795713"/>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chemeClr val="bg1"/>
                </a:solidFill>
                <a:latin typeface="Garamond" pitchFamily="18" charset="0"/>
              </a:rPr>
              <a:t>1</a:t>
            </a:r>
          </a:p>
        </p:txBody>
      </p:sp>
      <p:sp>
        <p:nvSpPr>
          <p:cNvPr id="11" name="Text Box 12"/>
          <p:cNvSpPr txBox="1">
            <a:spLocks noChangeArrowheads="1"/>
          </p:cNvSpPr>
          <p:nvPr/>
        </p:nvSpPr>
        <p:spPr bwMode="auto">
          <a:xfrm>
            <a:off x="7391400" y="2957513"/>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chemeClr val="bg1"/>
                </a:solidFill>
                <a:latin typeface="Garamond" pitchFamily="18" charset="0"/>
              </a:rPr>
              <a:t>1</a:t>
            </a:r>
          </a:p>
        </p:txBody>
      </p:sp>
      <p:pic>
        <p:nvPicPr>
          <p:cNvPr id="12" name="Picture 16" descr="outrigger 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62513"/>
            <a:ext cx="2362200" cy="18796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Line 17"/>
          <p:cNvSpPr>
            <a:spLocks noChangeShapeType="1"/>
          </p:cNvSpPr>
          <p:nvPr/>
        </p:nvSpPr>
        <p:spPr bwMode="auto">
          <a:xfrm>
            <a:off x="4876800" y="5243513"/>
            <a:ext cx="381000" cy="38100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 name="Text Box 18"/>
          <p:cNvSpPr txBox="1">
            <a:spLocks noChangeArrowheads="1"/>
          </p:cNvSpPr>
          <p:nvPr/>
        </p:nvSpPr>
        <p:spPr bwMode="auto">
          <a:xfrm>
            <a:off x="4648200" y="4938713"/>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chemeClr val="bg1"/>
                </a:solidFill>
                <a:latin typeface="Garamond" pitchFamily="18" charset="0"/>
              </a:rPr>
              <a:t>2</a:t>
            </a:r>
          </a:p>
        </p:txBody>
      </p:sp>
    </p:spTree>
    <p:extLst>
      <p:ext uri="{BB962C8B-B14F-4D97-AF65-F5344CB8AC3E}">
        <p14:creationId xmlns:p14="http://schemas.microsoft.com/office/powerpoint/2010/main" val="265139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24600" y="2275179"/>
            <a:ext cx="2308441" cy="192220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0"/>
            <a:ext cx="5257800" cy="1676400"/>
          </a:xfrm>
        </p:spPr>
        <p:txBody>
          <a:bodyPr>
            <a:normAutofit/>
          </a:bodyPr>
          <a:lstStyle/>
          <a:p>
            <a:r>
              <a:rPr lang="en-US" dirty="0"/>
              <a:t>Outrigger Operation Set Up</a:t>
            </a:r>
          </a:p>
        </p:txBody>
      </p:sp>
      <p:sp>
        <p:nvSpPr>
          <p:cNvPr id="3" name="Content Placeholder 2"/>
          <p:cNvSpPr>
            <a:spLocks noGrp="1"/>
          </p:cNvSpPr>
          <p:nvPr>
            <p:ph idx="1"/>
          </p:nvPr>
        </p:nvSpPr>
        <p:spPr>
          <a:xfrm>
            <a:off x="381000" y="2057400"/>
            <a:ext cx="5791200" cy="1981200"/>
          </a:xfrm>
        </p:spPr>
        <p:txBody>
          <a:bodyPr>
            <a:normAutofit/>
          </a:bodyPr>
          <a:lstStyle/>
          <a:p>
            <a:pPr marL="0" indent="0">
              <a:buNone/>
            </a:pPr>
            <a:r>
              <a:rPr lang="en-US" sz="2000" dirty="0"/>
              <a:t>With tire chocks set the operator will proceed to the outrigger station. The Outrigger Not Extended Light will be illuminated. This light will stay illuminated until all outriggers have been fully extended and are making contact with the ground.</a:t>
            </a:r>
          </a:p>
        </p:txBody>
      </p:sp>
      <p:sp>
        <p:nvSpPr>
          <p:cNvPr id="4" name="Rectangle 3"/>
          <p:cNvSpPr/>
          <p:nvPr/>
        </p:nvSpPr>
        <p:spPr>
          <a:xfrm>
            <a:off x="76200" y="4191000"/>
            <a:ext cx="4572000" cy="2086725"/>
          </a:xfrm>
          <a:prstGeom prst="rect">
            <a:avLst/>
          </a:prstGeom>
        </p:spPr>
        <p:txBody>
          <a:bodyPr>
            <a:spAutoFit/>
          </a:bodyPr>
          <a:lstStyle/>
          <a:p>
            <a:pPr marL="533400" indent="-533400">
              <a:lnSpc>
                <a:spcPct val="80000"/>
              </a:lnSpc>
              <a:buFont typeface="Arial" charset="0"/>
              <a:buAutoNum type="arabicPeriod"/>
            </a:pPr>
            <a:r>
              <a:rPr lang="en-US" dirty="0"/>
              <a:t>Move Outrigger On/Off Switch to the ON position</a:t>
            </a:r>
          </a:p>
          <a:p>
            <a:pPr marL="533400" indent="-533400">
              <a:lnSpc>
                <a:spcPct val="80000"/>
              </a:lnSpc>
              <a:buFont typeface="Arial" charset="0"/>
              <a:buAutoNum type="arabicPeriod"/>
            </a:pPr>
            <a:endParaRPr lang="en-US" dirty="0"/>
          </a:p>
          <a:p>
            <a:pPr marL="533400" indent="-533400">
              <a:lnSpc>
                <a:spcPct val="80000"/>
              </a:lnSpc>
              <a:buFont typeface="Arial" charset="0"/>
              <a:buNone/>
            </a:pPr>
            <a:r>
              <a:rPr lang="en-US" dirty="0"/>
              <a:t>	This will cause the high idle to engage and the warning alarm will begin.  The alarm alerts all other personnel the outriggers are being positioned.  If the water pump is engaged the high idle of the aerial will be disengaged. </a:t>
            </a:r>
            <a:endParaRPr lang="en-US" dirty="0">
              <a:cs typeface="Arial" charset="0"/>
            </a:endParaRPr>
          </a:p>
        </p:txBody>
      </p:sp>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0336" y="4826220"/>
            <a:ext cx="1948815" cy="162274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40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181600" cy="4525963"/>
          </a:xfrm>
        </p:spPr>
        <p:txBody>
          <a:bodyPr>
            <a:normAutofit lnSpcReduction="10000"/>
          </a:bodyPr>
          <a:lstStyle/>
          <a:p>
            <a:pPr marL="533400" indent="-533400">
              <a:buFont typeface="Arial" charset="0"/>
              <a:buAutoNum type="arabicPeriod" startAt="2"/>
            </a:pPr>
            <a:r>
              <a:rPr lang="en-US" sz="2000" dirty="0"/>
              <a:t>Use Controllers to Extend Outriggers. </a:t>
            </a:r>
          </a:p>
          <a:p>
            <a:pPr marL="533400" indent="-533400">
              <a:buFont typeface="Arial" charset="0"/>
              <a:buNone/>
            </a:pPr>
            <a:endParaRPr lang="en-US" sz="2000" dirty="0"/>
          </a:p>
          <a:p>
            <a:pPr marL="533400" indent="-533400">
              <a:buFont typeface="Arial" charset="0"/>
              <a:buNone/>
            </a:pPr>
            <a:r>
              <a:rPr lang="en-US" sz="2000" dirty="0"/>
              <a:t>	The outrigger controls are located to the back, outside of the truck to provide the operator a good clear vision to set up the outriggers.</a:t>
            </a:r>
          </a:p>
          <a:p>
            <a:pPr marL="533400" indent="-533400">
              <a:buFont typeface="Arial" charset="0"/>
              <a:buNone/>
            </a:pPr>
            <a:r>
              <a:rPr lang="en-US" sz="2000" dirty="0"/>
              <a:t> </a:t>
            </a:r>
          </a:p>
          <a:p>
            <a:pPr marL="533400" indent="-533400">
              <a:buFont typeface="Arial" charset="0"/>
              <a:buNone/>
            </a:pPr>
            <a:r>
              <a:rPr lang="en-US" sz="2000" dirty="0"/>
              <a:t>	The controllers are designed to move in the same direction as the corresponding outrigger. (Example: To extend the right outrigger you would push the controller to the right to extend and to the left to retract.)</a:t>
            </a:r>
          </a:p>
          <a:p>
            <a:pPr marL="533400" indent="-533400">
              <a:buFont typeface="Arial" charset="0"/>
              <a:buNone/>
            </a:pPr>
            <a:endParaRPr lang="en-US" sz="2000" dirty="0"/>
          </a:p>
          <a:p>
            <a:pPr marL="533400" indent="-533400">
              <a:buFont typeface="Arial" charset="0"/>
              <a:buAutoNum type="arabicPeriod" startAt="3"/>
            </a:pPr>
            <a:r>
              <a:rPr lang="en-US" sz="2000" dirty="0"/>
              <a:t>Position outrigger pads under jack locations</a:t>
            </a:r>
          </a:p>
          <a:p>
            <a:pPr marL="533400" indent="-533400" algn="just">
              <a:spcBef>
                <a:spcPct val="0"/>
              </a:spcBef>
              <a:buClr>
                <a:schemeClr val="tx1"/>
              </a:buClr>
              <a:buNone/>
            </a:pPr>
            <a:endParaRPr lang="en-US" sz="2000" i="1" dirty="0">
              <a:cs typeface="Arial" charset="0"/>
            </a:endParaRPr>
          </a:p>
        </p:txBody>
      </p:sp>
      <p:sp>
        <p:nvSpPr>
          <p:cNvPr id="4" name="Title 1"/>
          <p:cNvSpPr txBox="1">
            <a:spLocks/>
          </p:cNvSpPr>
          <p:nvPr/>
        </p:nvSpPr>
        <p:spPr>
          <a:xfrm>
            <a:off x="457200" y="68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Outrigger Operation Set Up</a:t>
            </a:r>
          </a:p>
        </p:txBody>
      </p:sp>
      <p:pic>
        <p:nvPicPr>
          <p:cNvPr id="5" name="Picture 4" descr="IMG_35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791200" y="3886200"/>
            <a:ext cx="1879600" cy="2819400"/>
          </a:xfrm>
          <a:prstGeom prst="rect">
            <a:avLst/>
          </a:prstGeom>
          <a:noFill/>
          <a:ln w="76200">
            <a:solidFill>
              <a:schemeClr val="tx1"/>
            </a:solidFill>
            <a:miter lim="800000"/>
            <a:headEnd/>
            <a:tailEnd/>
          </a:ln>
        </p:spPr>
      </p:pic>
      <p:sp>
        <p:nvSpPr>
          <p:cNvPr id="6" name="Line 5"/>
          <p:cNvSpPr>
            <a:spLocks noChangeShapeType="1"/>
          </p:cNvSpPr>
          <p:nvPr/>
        </p:nvSpPr>
        <p:spPr bwMode="auto">
          <a:xfrm>
            <a:off x="6096000" y="5562600"/>
            <a:ext cx="228600" cy="53340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7"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42516" r="25000" b="28742"/>
          <a:stretch/>
        </p:blipFill>
        <p:spPr bwMode="auto">
          <a:xfrm>
            <a:off x="5791200" y="2132690"/>
            <a:ext cx="1752600" cy="1511199"/>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Y:\AERIALS INSERVICE\0007 TILLER\BALTIMORE COUNTY MD\T100T08s\Photos\Truck Completed Photos\DSCN3283.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00700" y="2088189"/>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48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962" y="2555855"/>
            <a:ext cx="2314851" cy="1927541"/>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228600" y="2179637"/>
            <a:ext cx="3733800" cy="4525963"/>
          </a:xfrm>
        </p:spPr>
        <p:txBody>
          <a:bodyPr>
            <a:normAutofit/>
          </a:bodyPr>
          <a:lstStyle/>
          <a:p>
            <a:pPr marL="533400" indent="-533400">
              <a:buFont typeface="Arial" charset="0"/>
              <a:buAutoNum type="arabicPeriod"/>
            </a:pPr>
            <a:r>
              <a:rPr lang="en-US" sz="2000" dirty="0"/>
              <a:t>Outrigger On/Off Switch</a:t>
            </a:r>
          </a:p>
          <a:p>
            <a:pPr marL="533400" indent="-533400">
              <a:buFont typeface="Arial" charset="0"/>
              <a:buAutoNum type="arabicPeriod"/>
            </a:pPr>
            <a:endParaRPr lang="en-US" sz="2000" dirty="0"/>
          </a:p>
          <a:p>
            <a:pPr marL="533400" indent="-533400">
              <a:buFont typeface="Arial" charset="0"/>
              <a:buNone/>
            </a:pPr>
            <a:r>
              <a:rPr lang="en-US" sz="2000" dirty="0"/>
              <a:t>	The Outrigger On/Off Switch must be turned on before the outriggers can be operated.  This will enable the high idle if water pump is not engaged.</a:t>
            </a:r>
          </a:p>
          <a:p>
            <a:endParaRPr lang="en-US" sz="2000" dirty="0"/>
          </a:p>
        </p:txBody>
      </p:sp>
      <p:sp>
        <p:nvSpPr>
          <p:cNvPr id="4"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Outrigger Control Panel</a:t>
            </a:r>
          </a:p>
        </p:txBody>
      </p:sp>
      <p:pic>
        <p:nvPicPr>
          <p:cNvPr id="8" name="Picture 14" descr="2 Outrigger Outrigger Pa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1865" y="5105400"/>
            <a:ext cx="1946848" cy="137482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950" y="2630425"/>
            <a:ext cx="2101426" cy="1749825"/>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4946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8229600" cy="1143000"/>
          </a:xfrm>
        </p:spPr>
        <p:txBody>
          <a:bodyPr/>
          <a:lstStyle/>
          <a:p>
            <a:r>
              <a:rPr lang="en-US" dirty="0"/>
              <a:t>Safety Harnesses</a:t>
            </a:r>
          </a:p>
        </p:txBody>
      </p:sp>
      <p:sp>
        <p:nvSpPr>
          <p:cNvPr id="4" name="Rectangle 5"/>
          <p:cNvSpPr txBox="1">
            <a:spLocks/>
          </p:cNvSpPr>
          <p:nvPr/>
        </p:nvSpPr>
        <p:spPr>
          <a:xfrm>
            <a:off x="304800" y="1828800"/>
            <a:ext cx="8534400" cy="4267200"/>
          </a:xfrm>
          <a:prstGeom prst="rect">
            <a:avLst/>
          </a:prstGeom>
          <a:solidFill>
            <a:srgbClr val="FFFF00"/>
          </a:solidFill>
          <a:ln w="76200" cap="flat">
            <a:solidFill>
              <a:schemeClr val="tx1"/>
            </a:solidFill>
            <a:prstDash val="lgDash"/>
            <a:miter lim="800000"/>
            <a:headEnd/>
            <a:tailEnd/>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defRPr/>
            </a:pPr>
            <a:r>
              <a:rPr lang="en-US" sz="4800" dirty="0"/>
              <a:t>For the safety of everyone on your crew.  A safety harness </a:t>
            </a:r>
            <a:r>
              <a:rPr lang="en-US" sz="4800" b="1" u="sng" dirty="0">
                <a:effectLst>
                  <a:outerShdw blurRad="38100" dist="38100" dir="2700000" algn="tl">
                    <a:srgbClr val="FFFFFF"/>
                  </a:outerShdw>
                </a:effectLst>
              </a:rPr>
              <a:t>MUST BE WORN</a:t>
            </a:r>
            <a:r>
              <a:rPr lang="en-US" sz="4800" dirty="0"/>
              <a:t> at </a:t>
            </a:r>
            <a:r>
              <a:rPr lang="en-US" sz="4800" b="1" u="sng" dirty="0">
                <a:effectLst>
                  <a:outerShdw blurRad="38100" dist="38100" dir="2700000" algn="tl">
                    <a:srgbClr val="FFFFFF"/>
                  </a:outerShdw>
                </a:effectLst>
              </a:rPr>
              <a:t>ALL TIMES</a:t>
            </a:r>
            <a:r>
              <a:rPr lang="en-US" sz="4800" dirty="0"/>
              <a:t> by </a:t>
            </a:r>
            <a:r>
              <a:rPr lang="en-US" sz="4800" b="1" u="sng" dirty="0">
                <a:effectLst>
                  <a:outerShdw blurRad="38100" dist="38100" dir="2700000" algn="tl">
                    <a:srgbClr val="FFFFFF"/>
                  </a:outerShdw>
                </a:effectLst>
              </a:rPr>
              <a:t>any individual on the aerial</a:t>
            </a:r>
            <a:r>
              <a:rPr lang="en-US" sz="4800" dirty="0"/>
              <a:t>!</a:t>
            </a:r>
          </a:p>
        </p:txBody>
      </p:sp>
      <p:pic>
        <p:nvPicPr>
          <p:cNvPr id="5" name="Picture 8" descr="MC90009783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4805328"/>
            <a:ext cx="1524000" cy="204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061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105400" cy="4297363"/>
          </a:xfrm>
        </p:spPr>
        <p:txBody>
          <a:bodyPr>
            <a:normAutofit lnSpcReduction="10000"/>
          </a:bodyPr>
          <a:lstStyle/>
          <a:p>
            <a:pPr marL="533400" indent="-533400">
              <a:buFont typeface="+mj-lt"/>
              <a:buAutoNum type="arabicPeriod" startAt="2"/>
            </a:pPr>
            <a:r>
              <a:rPr lang="en-US" sz="2000" dirty="0"/>
              <a:t>Aerial/Outrigger Override Switch</a:t>
            </a:r>
          </a:p>
          <a:p>
            <a:pPr marL="533400" indent="-533400">
              <a:buFont typeface="Arial" charset="0"/>
              <a:buAutoNum type="arabicPeriod" startAt="2"/>
            </a:pPr>
            <a:endParaRPr lang="en-US" sz="2000" dirty="0"/>
          </a:p>
          <a:p>
            <a:pPr marL="533400" indent="-533400">
              <a:buFont typeface="Arial" charset="0"/>
              <a:buNone/>
            </a:pPr>
            <a:r>
              <a:rPr lang="en-US" sz="1800" dirty="0"/>
              <a:t>	</a:t>
            </a:r>
            <a:r>
              <a:rPr lang="en-US" sz="1600" dirty="0"/>
              <a:t>With the aerial out of the bed, the outriggers can no longer be operated.  If a case arises where the outriggers need to be readjusted, activate the  momentary Aerial/Outrigger Override Switch down to Outrigger Override. Adjust the outrigger controls (left/right, up/down) until the outrigger is set to the desired place. </a:t>
            </a:r>
          </a:p>
          <a:p>
            <a:pPr marL="533400" indent="-533400">
              <a:buFont typeface="Arial" charset="0"/>
              <a:buNone/>
            </a:pPr>
            <a:endParaRPr lang="en-US" sz="1600" dirty="0"/>
          </a:p>
          <a:p>
            <a:pPr marL="533400" indent="-533400">
              <a:buFont typeface="Arial" charset="0"/>
              <a:buNone/>
            </a:pPr>
            <a:r>
              <a:rPr lang="en-US" sz="1600" dirty="0"/>
              <a:t>	If a case arises where the aerial needs to be overridden, activate the momentary Aerial/Outrigger Override Switch up to Aerial Override.  A second operator will then need to adjust the aerial to the desired location using the manual aerial controls (extend/retract, left/right, raise/lower).  Extreme caution must be taken when using the overrides.</a:t>
            </a:r>
          </a:p>
          <a:p>
            <a:pPr marL="914400" lvl="1" indent="-457200" algn="just">
              <a:buClr>
                <a:srgbClr val="CC3300"/>
              </a:buClr>
              <a:buNone/>
            </a:pPr>
            <a:endParaRPr lang="en-US" sz="1600" dirty="0"/>
          </a:p>
          <a:p>
            <a:endParaRPr lang="en-US" dirty="0"/>
          </a:p>
        </p:txBody>
      </p:sp>
      <p:sp>
        <p:nvSpPr>
          <p:cNvPr id="4"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Outrigger Control Panel</a:t>
            </a:r>
          </a:p>
        </p:txBody>
      </p:sp>
      <p:pic>
        <p:nvPicPr>
          <p:cNvPr id="8" name="Picture 15" descr="2 Outrigger Outrigger 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9987" y="3962400"/>
            <a:ext cx="1763450" cy="124531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223" t="10073" r="21767" b="16579"/>
          <a:stretch/>
        </p:blipFill>
        <p:spPr>
          <a:xfrm>
            <a:off x="5490838" y="1981200"/>
            <a:ext cx="1752599" cy="17526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6990" t="7768" r="23301" b="19223"/>
          <a:stretch/>
        </p:blipFill>
        <p:spPr>
          <a:xfrm>
            <a:off x="7443186" y="1981201"/>
            <a:ext cx="1591013" cy="1752600"/>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074374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22672"/>
            <a:ext cx="5943600" cy="4953000"/>
          </a:xfrm>
        </p:spPr>
        <p:txBody>
          <a:bodyPr>
            <a:normAutofit/>
          </a:bodyPr>
          <a:lstStyle/>
          <a:p>
            <a:pPr marL="457200" indent="-457200">
              <a:lnSpc>
                <a:spcPct val="110000"/>
              </a:lnSpc>
              <a:buClr>
                <a:schemeClr val="tx1"/>
              </a:buClr>
              <a:buFont typeface="+mj-lt"/>
              <a:buAutoNum type="arabicPeriod" startAt="3"/>
              <a:tabLst>
                <a:tab pos="977900" algn="l"/>
              </a:tabLst>
            </a:pPr>
            <a:r>
              <a:rPr lang="en-US" sz="2400" dirty="0">
                <a:cs typeface="Arial" charset="0"/>
              </a:rPr>
              <a:t>Emergency Back-Up Pump On/Off Switch</a:t>
            </a:r>
            <a:endParaRPr lang="en-US" sz="2400" i="1" dirty="0">
              <a:cs typeface="Arial" charset="0"/>
            </a:endParaRPr>
          </a:p>
          <a:p>
            <a:pPr marL="457200" indent="-457200">
              <a:lnSpc>
                <a:spcPct val="110000"/>
              </a:lnSpc>
              <a:buClr>
                <a:schemeClr val="tx1"/>
              </a:buClr>
              <a:buFontTx/>
              <a:buAutoNum type="arabicPeriod" startAt="3"/>
              <a:tabLst>
                <a:tab pos="977900" algn="l"/>
              </a:tabLst>
            </a:pPr>
            <a:endParaRPr lang="en-US" sz="900" dirty="0">
              <a:cs typeface="Arial" charset="0"/>
            </a:endParaRPr>
          </a:p>
          <a:p>
            <a:pPr marL="457200" indent="-457200">
              <a:lnSpc>
                <a:spcPct val="110000"/>
              </a:lnSpc>
              <a:buFont typeface="Arial" charset="0"/>
              <a:buNone/>
              <a:tabLst>
                <a:tab pos="977900" algn="l"/>
              </a:tabLst>
            </a:pPr>
            <a:r>
              <a:rPr lang="en-US" sz="2000" dirty="0"/>
              <a:t>	The sole purpose of the Emergency Back-Up Pump is to stow  the aerial in case of hydraulic failure. </a:t>
            </a:r>
          </a:p>
          <a:p>
            <a:pPr marL="1143000" lvl="1" indent="-571500">
              <a:lnSpc>
                <a:spcPct val="110000"/>
              </a:lnSpc>
              <a:buFont typeface="Arial" charset="0"/>
              <a:buNone/>
              <a:tabLst>
                <a:tab pos="977900" algn="l"/>
              </a:tabLst>
            </a:pPr>
            <a:r>
              <a:rPr lang="en-US" sz="1800" dirty="0"/>
              <a:t>To Use Emergency Back-Up Pump</a:t>
            </a:r>
          </a:p>
          <a:p>
            <a:pPr marL="1143000" lvl="1" indent="-571500">
              <a:lnSpc>
                <a:spcPct val="110000"/>
              </a:lnSpc>
              <a:buFont typeface="Arial" charset="0"/>
              <a:buAutoNum type="arabicPeriod"/>
              <a:tabLst>
                <a:tab pos="977900" algn="l"/>
              </a:tabLst>
            </a:pPr>
            <a:r>
              <a:rPr lang="en-US" sz="1800" dirty="0"/>
              <a:t>Select the operation required (outrigger or aerial) and move switch to the on position.</a:t>
            </a:r>
          </a:p>
          <a:p>
            <a:pPr marL="1143000" lvl="1" indent="-571500">
              <a:lnSpc>
                <a:spcPct val="110000"/>
              </a:lnSpc>
              <a:buFont typeface="Arial" charset="0"/>
              <a:buAutoNum type="arabicPeriod"/>
              <a:tabLst>
                <a:tab pos="977900" algn="l"/>
              </a:tabLst>
            </a:pPr>
            <a:r>
              <a:rPr lang="en-US" sz="1800" dirty="0"/>
              <a:t>Engage the outrigger or aerial control handle. </a:t>
            </a:r>
          </a:p>
          <a:p>
            <a:pPr marL="1143000" lvl="1" indent="-571500">
              <a:lnSpc>
                <a:spcPct val="110000"/>
              </a:lnSpc>
              <a:buFont typeface="Arial" charset="0"/>
              <a:buAutoNum type="arabicPeriod"/>
              <a:tabLst>
                <a:tab pos="977900" algn="l"/>
              </a:tabLst>
            </a:pPr>
            <a:r>
              <a:rPr lang="en-US" sz="1800" dirty="0"/>
              <a:t>Activate momentarily the Emergency 12V Back-Up Pump </a:t>
            </a:r>
          </a:p>
          <a:p>
            <a:pPr marL="1143000" lvl="1" indent="-571500">
              <a:lnSpc>
                <a:spcPct val="110000"/>
              </a:lnSpc>
              <a:buFont typeface="Arial" charset="0"/>
              <a:buAutoNum type="arabicPeriod"/>
              <a:tabLst>
                <a:tab pos="977900" algn="l"/>
              </a:tabLst>
            </a:pPr>
            <a:r>
              <a:rPr lang="en-US" sz="1800" dirty="0"/>
              <a:t>To ensure that the Emergency Back-Up Pump doesn’t over heat, it can only operate 5 minutes out of 60.</a:t>
            </a:r>
            <a:endParaRPr lang="en-US" dirty="0"/>
          </a:p>
        </p:txBody>
      </p:sp>
      <p:sp>
        <p:nvSpPr>
          <p:cNvPr id="4"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Outrigger Control Panel</a:t>
            </a:r>
          </a:p>
        </p:txBody>
      </p:sp>
      <p:pic>
        <p:nvPicPr>
          <p:cNvPr id="11" name="Picture 19" descr="2 Outrigger Outrigger 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1194" y="5464148"/>
            <a:ext cx="1580482" cy="102229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636" y="3848545"/>
            <a:ext cx="1371599" cy="114210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636" y="2078874"/>
            <a:ext cx="1256558" cy="1046316"/>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614969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34771" y="990600"/>
            <a:ext cx="4114800"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600"/>
              </a:spcBef>
            </a:pPr>
            <a:r>
              <a:rPr lang="en-US" b="1" u="sng" dirty="0">
                <a:latin typeface="+mn-lt"/>
              </a:rPr>
              <a:t>AERIAL SMART SCREEN DISPLAY</a:t>
            </a:r>
          </a:p>
          <a:p>
            <a:pPr eaLnBrk="1" hangingPunct="1">
              <a:spcBef>
                <a:spcPts val="600"/>
              </a:spcBef>
              <a:buFontTx/>
              <a:buAutoNum type="arabicPeriod"/>
            </a:pPr>
            <a:r>
              <a:rPr lang="en-US" sz="1400" dirty="0">
                <a:latin typeface="+mn-lt"/>
              </a:rPr>
              <a:t>Aerial Elevation (A)</a:t>
            </a:r>
          </a:p>
          <a:p>
            <a:pPr eaLnBrk="1" hangingPunct="1">
              <a:spcBef>
                <a:spcPts val="600"/>
              </a:spcBef>
              <a:buFontTx/>
              <a:buAutoNum type="arabicPeriod"/>
            </a:pPr>
            <a:r>
              <a:rPr lang="en-US" sz="1400" dirty="0">
                <a:latin typeface="+mn-lt"/>
              </a:rPr>
              <a:t>Aerial Height (B)</a:t>
            </a:r>
          </a:p>
          <a:p>
            <a:pPr eaLnBrk="1" hangingPunct="1">
              <a:spcBef>
                <a:spcPts val="600"/>
              </a:spcBef>
              <a:buFontTx/>
              <a:buAutoNum type="arabicPeriod"/>
            </a:pPr>
            <a:r>
              <a:rPr lang="en-US" sz="1400" dirty="0">
                <a:latin typeface="+mn-lt"/>
              </a:rPr>
              <a:t>Aerial Reach (C)</a:t>
            </a:r>
          </a:p>
          <a:p>
            <a:pPr eaLnBrk="1" hangingPunct="1">
              <a:spcBef>
                <a:spcPts val="600"/>
              </a:spcBef>
              <a:buFontTx/>
              <a:buAutoNum type="arabicPeriod"/>
            </a:pPr>
            <a:r>
              <a:rPr lang="en-US" sz="1400" dirty="0">
                <a:latin typeface="+mn-lt"/>
              </a:rPr>
              <a:t>Aerial Extension Remaining (D)</a:t>
            </a:r>
          </a:p>
          <a:p>
            <a:pPr eaLnBrk="1" hangingPunct="1">
              <a:spcBef>
                <a:spcPts val="600"/>
              </a:spcBef>
              <a:buFontTx/>
              <a:buAutoNum type="arabicPeriod"/>
            </a:pPr>
            <a:r>
              <a:rPr lang="en-US" sz="1400" dirty="0">
                <a:latin typeface="+mn-lt"/>
              </a:rPr>
              <a:t>Aerial Rotation (E)</a:t>
            </a:r>
          </a:p>
          <a:p>
            <a:pPr eaLnBrk="1" hangingPunct="1">
              <a:spcBef>
                <a:spcPts val="600"/>
              </a:spcBef>
              <a:buFontTx/>
              <a:buAutoNum type="arabicPeriod"/>
            </a:pPr>
            <a:r>
              <a:rPr lang="en-US" sz="1400" dirty="0">
                <a:latin typeface="+mn-lt"/>
              </a:rPr>
              <a:t>Operational Envelop Indicators</a:t>
            </a:r>
          </a:p>
          <a:p>
            <a:pPr eaLnBrk="1" hangingPunct="1">
              <a:spcBef>
                <a:spcPts val="600"/>
              </a:spcBef>
              <a:buFontTx/>
              <a:buAutoNum type="arabicPeriod"/>
            </a:pPr>
            <a:r>
              <a:rPr lang="en-US" sz="1400" dirty="0">
                <a:latin typeface="+mn-lt"/>
              </a:rPr>
              <a:t>Rung Alignment Indicator</a:t>
            </a:r>
          </a:p>
          <a:p>
            <a:pPr eaLnBrk="1" hangingPunct="1">
              <a:spcBef>
                <a:spcPts val="600"/>
              </a:spcBef>
              <a:buFontTx/>
              <a:buAutoNum type="arabicPeriod"/>
            </a:pPr>
            <a:r>
              <a:rPr lang="en-US" sz="1400" dirty="0">
                <a:latin typeface="+mn-lt"/>
              </a:rPr>
              <a:t>Emergency Stop Indicator</a:t>
            </a:r>
          </a:p>
          <a:p>
            <a:pPr eaLnBrk="1" hangingPunct="1">
              <a:spcBef>
                <a:spcPts val="600"/>
              </a:spcBef>
              <a:buFontTx/>
              <a:buAutoNum type="arabicPeriod"/>
            </a:pPr>
            <a:r>
              <a:rPr lang="en-US" sz="1400" dirty="0">
                <a:latin typeface="+mn-lt"/>
              </a:rPr>
              <a:t>Aerial Load Gauge</a:t>
            </a:r>
          </a:p>
          <a:p>
            <a:pPr eaLnBrk="1" hangingPunct="1">
              <a:spcBef>
                <a:spcPts val="600"/>
              </a:spcBef>
              <a:buFontTx/>
              <a:buAutoNum type="arabicPeriod"/>
            </a:pPr>
            <a:r>
              <a:rPr lang="en-US" sz="1400" dirty="0">
                <a:latin typeface="+mn-lt"/>
              </a:rPr>
              <a:t>Outrigger Not Extended Indicator</a:t>
            </a:r>
          </a:p>
          <a:p>
            <a:pPr eaLnBrk="1" hangingPunct="1">
              <a:spcBef>
                <a:spcPts val="600"/>
              </a:spcBef>
              <a:buFontTx/>
              <a:buAutoNum type="arabicPeriod"/>
            </a:pPr>
            <a:r>
              <a:rPr lang="en-US" sz="1400" dirty="0">
                <a:latin typeface="+mn-lt"/>
              </a:rPr>
              <a:t>Auto Bedding Indicator</a:t>
            </a:r>
          </a:p>
          <a:p>
            <a:pPr eaLnBrk="1" hangingPunct="1">
              <a:spcBef>
                <a:spcPts val="600"/>
              </a:spcBef>
              <a:buFontTx/>
              <a:buAutoNum type="arabicPeriod"/>
            </a:pPr>
            <a:r>
              <a:rPr lang="en-US" sz="1400" dirty="0">
                <a:latin typeface="+mn-lt"/>
              </a:rPr>
              <a:t>Breathing Air</a:t>
            </a:r>
          </a:p>
          <a:p>
            <a:pPr eaLnBrk="1" hangingPunct="1">
              <a:spcBef>
                <a:spcPts val="600"/>
              </a:spcBef>
              <a:buFontTx/>
              <a:buAutoNum type="arabicPeriod"/>
            </a:pPr>
            <a:r>
              <a:rPr lang="en-US" sz="1400" dirty="0">
                <a:latin typeface="+mn-lt"/>
              </a:rPr>
              <a:t>Tracking Lights Button</a:t>
            </a:r>
          </a:p>
          <a:p>
            <a:pPr eaLnBrk="1" hangingPunct="1">
              <a:spcBef>
                <a:spcPts val="600"/>
              </a:spcBef>
              <a:buFontTx/>
              <a:buAutoNum type="arabicPeriod"/>
            </a:pPr>
            <a:r>
              <a:rPr lang="en-US" sz="1400" dirty="0">
                <a:latin typeface="+mn-lt"/>
              </a:rPr>
              <a:t>Tip Lights Button</a:t>
            </a:r>
          </a:p>
          <a:p>
            <a:pPr eaLnBrk="1" hangingPunct="1">
              <a:spcBef>
                <a:spcPts val="600"/>
              </a:spcBef>
              <a:buFontTx/>
              <a:buAutoNum type="arabicPeriod"/>
            </a:pPr>
            <a:r>
              <a:rPr lang="en-US" sz="1400" dirty="0">
                <a:latin typeface="+mn-lt"/>
              </a:rPr>
              <a:t>5</a:t>
            </a:r>
            <a:r>
              <a:rPr lang="en-US" sz="1400" baseline="30000" dirty="0">
                <a:latin typeface="+mn-lt"/>
              </a:rPr>
              <a:t>th</a:t>
            </a:r>
            <a:r>
              <a:rPr lang="en-US" sz="1400" dirty="0">
                <a:latin typeface="+mn-lt"/>
              </a:rPr>
              <a:t> Wheel Lock</a:t>
            </a:r>
          </a:p>
          <a:p>
            <a:pPr eaLnBrk="1" hangingPunct="1">
              <a:spcBef>
                <a:spcPts val="600"/>
              </a:spcBef>
              <a:buFontTx/>
              <a:buAutoNum type="arabicPeriod"/>
            </a:pPr>
            <a:r>
              <a:rPr lang="en-US" sz="1400" dirty="0">
                <a:latin typeface="+mn-lt"/>
              </a:rPr>
              <a:t>Dirty Filter Indicator</a:t>
            </a:r>
          </a:p>
          <a:p>
            <a:pPr eaLnBrk="1" hangingPunct="1">
              <a:spcBef>
                <a:spcPts val="600"/>
              </a:spcBef>
              <a:buFontTx/>
              <a:buAutoNum type="arabicPeriod"/>
            </a:pPr>
            <a:r>
              <a:rPr lang="en-US" sz="1400" dirty="0">
                <a:latin typeface="+mn-lt"/>
              </a:rPr>
              <a:t>Hydraulic Tank Level Indicator</a:t>
            </a:r>
          </a:p>
          <a:p>
            <a:pPr eaLnBrk="1" hangingPunct="1">
              <a:spcBef>
                <a:spcPts val="600"/>
              </a:spcBef>
              <a:buFontTx/>
              <a:buAutoNum type="arabicPeriod"/>
            </a:pPr>
            <a:r>
              <a:rPr lang="en-US" sz="1400" dirty="0">
                <a:latin typeface="+mn-lt"/>
              </a:rPr>
              <a:t>Tip Marker Lights</a:t>
            </a:r>
          </a:p>
          <a:p>
            <a:pPr eaLnBrk="1" hangingPunct="1">
              <a:spcBef>
                <a:spcPts val="600"/>
              </a:spcBef>
              <a:buFontTx/>
              <a:buAutoNum type="arabicPeriod"/>
            </a:pPr>
            <a:r>
              <a:rPr lang="en-US" sz="1400" dirty="0">
                <a:latin typeface="+mn-lt"/>
              </a:rPr>
              <a:t>Air Horn</a:t>
            </a:r>
          </a:p>
          <a:p>
            <a:pPr marL="0" indent="0" eaLnBrk="1" hangingPunct="1">
              <a:spcBef>
                <a:spcPts val="600"/>
              </a:spcBef>
            </a:pPr>
            <a:endParaRPr lang="en-US" sz="1400" dirty="0">
              <a:latin typeface="+mn-lt"/>
            </a:endParaRPr>
          </a:p>
        </p:txBody>
      </p:sp>
      <p:sp>
        <p:nvSpPr>
          <p:cNvPr id="7" name="Title 1"/>
          <p:cNvSpPr txBox="1">
            <a:spLocks/>
          </p:cNvSpPr>
          <p:nvPr/>
        </p:nvSpPr>
        <p:spPr>
          <a:xfrm>
            <a:off x="25146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014174"/>
            <a:ext cx="5169921" cy="3692801"/>
          </a:xfrm>
          <a:prstGeom prst="rect">
            <a:avLst/>
          </a:prstGeom>
        </p:spPr>
      </p:pic>
    </p:spTree>
    <p:extLst>
      <p:ext uri="{BB962C8B-B14F-4D97-AF65-F5344CB8AC3E}">
        <p14:creationId xmlns:p14="http://schemas.microsoft.com/office/powerpoint/2010/main" val="100155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228600" y="1828800"/>
            <a:ext cx="8915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rabicPeriod"/>
            </a:pPr>
            <a:r>
              <a:rPr lang="en-US" b="1" u="sng" dirty="0">
                <a:latin typeface="+mn-lt"/>
              </a:rPr>
              <a:t>Aerial Elevation (A):</a:t>
            </a:r>
            <a:br>
              <a:rPr lang="en-US" b="1" u="sng" dirty="0">
                <a:latin typeface="+mn-lt"/>
              </a:rPr>
            </a:br>
            <a:r>
              <a:rPr lang="en-US" dirty="0">
                <a:latin typeface="+mn-lt"/>
              </a:rPr>
              <a:t>The “A” displays the aerial elevation in degrees</a:t>
            </a:r>
          </a:p>
          <a:p>
            <a:pPr eaLnBrk="1" hangingPunct="1">
              <a:spcBef>
                <a:spcPct val="50000"/>
              </a:spcBef>
              <a:buFontTx/>
              <a:buAutoNum type="arabicPeriod"/>
            </a:pPr>
            <a:r>
              <a:rPr lang="en-US" b="1" u="sng" dirty="0">
                <a:latin typeface="+mn-lt"/>
              </a:rPr>
              <a:t>Aerial Height (B):</a:t>
            </a:r>
          </a:p>
          <a:p>
            <a:pPr lvl="1" eaLnBrk="1" hangingPunct="1">
              <a:spcBef>
                <a:spcPct val="50000"/>
              </a:spcBef>
            </a:pPr>
            <a:r>
              <a:rPr lang="en-US" dirty="0">
                <a:latin typeface="+mn-lt"/>
              </a:rPr>
              <a:t>The “B” displays the height of the aerial. </a:t>
            </a:r>
          </a:p>
          <a:p>
            <a:pPr eaLnBrk="1" hangingPunct="1">
              <a:spcBef>
                <a:spcPct val="50000"/>
              </a:spcBef>
              <a:buFontTx/>
              <a:buAutoNum type="arabicPeriod"/>
            </a:pPr>
            <a:r>
              <a:rPr lang="en-US" b="1" u="sng" dirty="0">
                <a:latin typeface="+mn-lt"/>
              </a:rPr>
              <a:t>Aerial Reach (C):</a:t>
            </a:r>
          </a:p>
          <a:p>
            <a:pPr lvl="1" eaLnBrk="1" hangingPunct="1">
              <a:spcBef>
                <a:spcPct val="50000"/>
              </a:spcBef>
            </a:pPr>
            <a:r>
              <a:rPr lang="en-US" dirty="0">
                <a:latin typeface="+mn-lt"/>
              </a:rPr>
              <a:t>The “C” displays the reach of the aerial. </a:t>
            </a:r>
          </a:p>
          <a:p>
            <a:pPr eaLnBrk="1" hangingPunct="1">
              <a:spcBef>
                <a:spcPct val="50000"/>
              </a:spcBef>
              <a:buFontTx/>
              <a:buAutoNum type="arabicPeriod"/>
            </a:pPr>
            <a:r>
              <a:rPr lang="en-US" b="1" u="sng" dirty="0">
                <a:latin typeface="+mn-lt"/>
              </a:rPr>
              <a:t>Aerial Extension Remaining (D):</a:t>
            </a:r>
          </a:p>
          <a:p>
            <a:pPr lvl="1" eaLnBrk="1" hangingPunct="1">
              <a:spcBef>
                <a:spcPct val="50000"/>
              </a:spcBef>
            </a:pPr>
            <a:r>
              <a:rPr lang="en-US" dirty="0">
                <a:latin typeface="+mn-lt"/>
              </a:rPr>
              <a:t>The “D” displays the extension remaining. </a:t>
            </a:r>
          </a:p>
          <a:p>
            <a:pPr eaLnBrk="1" hangingPunct="1">
              <a:spcBef>
                <a:spcPct val="50000"/>
              </a:spcBef>
              <a:buFontTx/>
              <a:buAutoNum type="arabicPeriod"/>
            </a:pPr>
            <a:r>
              <a:rPr lang="en-US" b="1" u="sng" dirty="0">
                <a:latin typeface="+mn-lt"/>
              </a:rPr>
              <a:t>Aerial Rotation (E)</a:t>
            </a:r>
          </a:p>
          <a:p>
            <a:pPr lvl="1" eaLnBrk="1" hangingPunct="1">
              <a:spcBef>
                <a:spcPct val="50000"/>
              </a:spcBef>
            </a:pPr>
            <a:r>
              <a:rPr lang="en-US" dirty="0">
                <a:latin typeface="+mn-lt"/>
              </a:rPr>
              <a:t>The “E” displays rotation angle.  Left of the ladder bed is negative numbers and right of the ladder bed is positive number. </a:t>
            </a:r>
          </a:p>
        </p:txBody>
      </p:sp>
      <p:grpSp>
        <p:nvGrpSpPr>
          <p:cNvPr id="72708" name="Group 4"/>
          <p:cNvGrpSpPr>
            <a:grpSpLocks/>
          </p:cNvGrpSpPr>
          <p:nvPr/>
        </p:nvGrpSpPr>
        <p:grpSpPr bwMode="auto">
          <a:xfrm>
            <a:off x="4953000" y="2133600"/>
            <a:ext cx="4191000" cy="2457450"/>
            <a:chOff x="1728" y="2160"/>
            <a:chExt cx="3504" cy="1919"/>
          </a:xfrm>
        </p:grpSpPr>
        <p:pic>
          <p:nvPicPr>
            <p:cNvPr id="72709" name="Picture 5" descr="SS Info Raised Ext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414" t="12219" r="13414" b="22614"/>
            <a:stretch>
              <a:fillRect/>
            </a:stretch>
          </p:blipFill>
          <p:spPr bwMode="auto">
            <a:xfrm>
              <a:off x="1728" y="2160"/>
              <a:ext cx="3504" cy="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6"/>
            <p:cNvSpPr txBox="1">
              <a:spLocks noChangeArrowheads="1"/>
            </p:cNvSpPr>
            <p:nvPr/>
          </p:nvSpPr>
          <p:spPr bwMode="auto">
            <a:xfrm>
              <a:off x="1728" y="2976"/>
              <a:ext cx="288" cy="2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B</a:t>
              </a:r>
            </a:p>
          </p:txBody>
        </p:sp>
        <p:sp>
          <p:nvSpPr>
            <p:cNvPr id="72711" name="Text Box 7"/>
            <p:cNvSpPr txBox="1">
              <a:spLocks noChangeArrowheads="1"/>
            </p:cNvSpPr>
            <p:nvPr/>
          </p:nvSpPr>
          <p:spPr bwMode="auto">
            <a:xfrm>
              <a:off x="2688" y="2784"/>
              <a:ext cx="288" cy="2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A</a:t>
              </a:r>
            </a:p>
          </p:txBody>
        </p:sp>
        <p:sp>
          <p:nvSpPr>
            <p:cNvPr id="72712" name="Text Box 8"/>
            <p:cNvSpPr txBox="1">
              <a:spLocks noChangeArrowheads="1"/>
            </p:cNvSpPr>
            <p:nvPr/>
          </p:nvSpPr>
          <p:spPr bwMode="auto">
            <a:xfrm>
              <a:off x="3408" y="2304"/>
              <a:ext cx="288" cy="2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D</a:t>
              </a:r>
            </a:p>
          </p:txBody>
        </p:sp>
        <p:sp>
          <p:nvSpPr>
            <p:cNvPr id="72713" name="Text Box 9"/>
            <p:cNvSpPr txBox="1">
              <a:spLocks noChangeArrowheads="1"/>
            </p:cNvSpPr>
            <p:nvPr/>
          </p:nvSpPr>
          <p:spPr bwMode="auto">
            <a:xfrm>
              <a:off x="3408" y="3793"/>
              <a:ext cx="288" cy="2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C</a:t>
              </a:r>
            </a:p>
          </p:txBody>
        </p:sp>
        <p:sp>
          <p:nvSpPr>
            <p:cNvPr id="72714" name="Text Box 10"/>
            <p:cNvSpPr txBox="1">
              <a:spLocks noChangeArrowheads="1"/>
            </p:cNvSpPr>
            <p:nvPr/>
          </p:nvSpPr>
          <p:spPr bwMode="auto">
            <a:xfrm>
              <a:off x="4752" y="3312"/>
              <a:ext cx="288" cy="2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E</a:t>
              </a:r>
            </a:p>
          </p:txBody>
        </p:sp>
      </p:grpSp>
      <p:sp>
        <p:nvSpPr>
          <p:cNvPr id="11" name="Title 1"/>
          <p:cNvSpPr txBox="1">
            <a:spLocks/>
          </p:cNvSpPr>
          <p:nvPr/>
        </p:nvSpPr>
        <p:spPr>
          <a:xfrm>
            <a:off x="2362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204595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304800" y="1817702"/>
            <a:ext cx="5562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rabicPeriod" startAt="6"/>
            </a:pPr>
            <a:r>
              <a:rPr lang="en-US" b="1" u="sng" dirty="0">
                <a:latin typeface="+mn-lt"/>
              </a:rPr>
              <a:t>Operational Envelops Indicators:</a:t>
            </a:r>
            <a:br>
              <a:rPr lang="en-US" b="1" u="sng" dirty="0">
                <a:latin typeface="+mn-lt"/>
              </a:rPr>
            </a:br>
            <a:r>
              <a:rPr lang="en-US" dirty="0">
                <a:latin typeface="+mn-lt"/>
              </a:rPr>
              <a:t>Indicators (left disabled, down disabled &amp; right disabled) will illuminate when their respective function of the aerial has been disabled.  Should the aerial enter an overload situation the down disable and right and/or left disable light will illuminate indicating the aerial will need to be retracted and raised in order to continue operations. If the aerial is lowered at a pre programmed position over the cab or body the aerial will come to a smooth stop and the down disabled light will illuminate.  If right or left rotation light is on, the aerial is restricted from operating in that direction.  With the ladder in the bedded position both left and right disabled indicators will appear and the down disabled indicator will not. </a:t>
            </a:r>
          </a:p>
        </p:txBody>
      </p:sp>
      <p:grpSp>
        <p:nvGrpSpPr>
          <p:cNvPr id="2" name="Group 1"/>
          <p:cNvGrpSpPr/>
          <p:nvPr/>
        </p:nvGrpSpPr>
        <p:grpSpPr>
          <a:xfrm>
            <a:off x="5852111" y="1874175"/>
            <a:ext cx="2946400" cy="965200"/>
            <a:chOff x="5852111" y="1854200"/>
            <a:chExt cx="2946400" cy="965200"/>
          </a:xfrm>
        </p:grpSpPr>
        <p:pic>
          <p:nvPicPr>
            <p:cNvPr id="73732" name="Picture 4" descr="Left Dis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11" y="1854200"/>
              <a:ext cx="965200" cy="96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Down Dis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11" y="1854200"/>
              <a:ext cx="965200" cy="96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6" descr="Right Dis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311" y="1854200"/>
              <a:ext cx="965200" cy="96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25146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4111749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28600" y="1676400"/>
            <a:ext cx="64008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rabicPeriod" startAt="7"/>
            </a:pPr>
            <a:r>
              <a:rPr lang="en-US" b="1" u="sng" dirty="0">
                <a:latin typeface="+mn-lt"/>
              </a:rPr>
              <a:t>Rung Alignment Indicator:</a:t>
            </a:r>
            <a:br>
              <a:rPr lang="en-US" b="1" u="sng" dirty="0">
                <a:latin typeface="+mn-lt"/>
              </a:rPr>
            </a:br>
            <a:r>
              <a:rPr lang="en-US" dirty="0">
                <a:latin typeface="+mn-lt"/>
              </a:rPr>
              <a:t>The rung alignment indicator will illuminate when the rungs are aligned.  While extending or retracting the aerial this indicator will flash on and off in accordance with the rungs being aligned.  It is recommended that the rungs be aligned  when personnel are climbing the aerial for personal safety. </a:t>
            </a:r>
          </a:p>
          <a:p>
            <a:pPr eaLnBrk="1" hangingPunct="1">
              <a:spcBef>
                <a:spcPct val="50000"/>
              </a:spcBef>
              <a:buFontTx/>
              <a:buAutoNum type="arabicPeriod" startAt="7"/>
            </a:pPr>
            <a:endParaRPr lang="en-US" dirty="0">
              <a:latin typeface="+mn-lt"/>
            </a:endParaRPr>
          </a:p>
          <a:p>
            <a:pPr eaLnBrk="1" hangingPunct="1">
              <a:spcBef>
                <a:spcPct val="50000"/>
              </a:spcBef>
              <a:buFontTx/>
              <a:buAutoNum type="arabicPeriod" startAt="7"/>
            </a:pPr>
            <a:r>
              <a:rPr lang="en-US" b="1" u="sng" dirty="0">
                <a:latin typeface="+mn-lt"/>
              </a:rPr>
              <a:t>Emergency Stop Switch:</a:t>
            </a:r>
          </a:p>
          <a:p>
            <a:pPr algn="just" eaLnBrk="1" hangingPunct="1"/>
            <a:r>
              <a:rPr lang="en-US" dirty="0">
                <a:latin typeface="+mn-lt"/>
              </a:rPr>
              <a:t>	Should the operator come into a dangerous situation and need to stop the aerial immediately push down on the emergency stop button at the control station and the aerial will come to an immediate stop.  The operator will need to pull up on the emergency stop button in order to reactive the aerial operation controls.  When the emergency stop is engaged an indicator will appear on the screen indicating so. </a:t>
            </a:r>
          </a:p>
          <a:p>
            <a:pPr lvl="1" eaLnBrk="1" hangingPunct="1">
              <a:spcBef>
                <a:spcPct val="50000"/>
              </a:spcBef>
            </a:pPr>
            <a:endParaRPr lang="en-US" dirty="0">
              <a:latin typeface="+mn-lt"/>
            </a:endParaRPr>
          </a:p>
        </p:txBody>
      </p:sp>
      <p:pic>
        <p:nvPicPr>
          <p:cNvPr id="74756" name="Picture 4" descr="Rungs Alig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686757"/>
            <a:ext cx="965200" cy="96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5" descr="E-STOP SWITC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201357"/>
            <a:ext cx="965200" cy="96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098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3285765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9" name="Group 3"/>
          <p:cNvGrpSpPr>
            <a:grpSpLocks/>
          </p:cNvGrpSpPr>
          <p:nvPr/>
        </p:nvGrpSpPr>
        <p:grpSpPr bwMode="auto">
          <a:xfrm>
            <a:off x="1447800" y="5257800"/>
            <a:ext cx="6375400" cy="1270000"/>
            <a:chOff x="960" y="3312"/>
            <a:chExt cx="4016" cy="800"/>
          </a:xfrm>
        </p:grpSpPr>
        <p:pic>
          <p:nvPicPr>
            <p:cNvPr id="75781" name="Picture 4" descr="Load Gauge Safe l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 y="3312"/>
              <a:ext cx="800" cy="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5" descr="Load Gauge Caution l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3312"/>
              <a:ext cx="800" cy="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3" name="Picture 6" descr="Load Gauge Overload l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3312"/>
              <a:ext cx="800" cy="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4" name="Picture 7" descr="Load Gauge Overloa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3312"/>
              <a:ext cx="800" cy="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75780" name="Text Box 8"/>
          <p:cNvSpPr txBox="1">
            <a:spLocks noChangeArrowheads="1"/>
          </p:cNvSpPr>
          <p:nvPr/>
        </p:nvSpPr>
        <p:spPr bwMode="auto">
          <a:xfrm>
            <a:off x="266700" y="1676400"/>
            <a:ext cx="8610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9"/>
            </a:pPr>
            <a:r>
              <a:rPr lang="en-US" b="1" u="sng" dirty="0">
                <a:latin typeface="+mn-lt"/>
              </a:rPr>
              <a:t>Aerial Load Monitor:</a:t>
            </a:r>
            <a:br>
              <a:rPr lang="en-US" b="1" u="sng" dirty="0">
                <a:latin typeface="+mn-lt"/>
              </a:rPr>
            </a:br>
            <a:r>
              <a:rPr lang="en-US" dirty="0">
                <a:latin typeface="+mn-lt"/>
              </a:rPr>
              <a:t>The screen will continually indicate the state of the load on the aerial. </a:t>
            </a:r>
          </a:p>
          <a:p>
            <a:pPr lvl="1" eaLnBrk="1" hangingPunct="1">
              <a:spcBef>
                <a:spcPct val="50000"/>
              </a:spcBef>
            </a:pPr>
            <a:r>
              <a:rPr lang="en-US" dirty="0">
                <a:latin typeface="+mn-lt"/>
              </a:rPr>
              <a:t>The green indicator states that the load is within load limits. </a:t>
            </a:r>
          </a:p>
          <a:p>
            <a:pPr lvl="1" eaLnBrk="1" hangingPunct="1">
              <a:spcBef>
                <a:spcPct val="50000"/>
              </a:spcBef>
            </a:pPr>
            <a:r>
              <a:rPr lang="en-US" dirty="0">
                <a:latin typeface="+mn-lt"/>
              </a:rPr>
              <a:t>The yellow indicator states caution, alerting the operator that the load is getting closer to overload</a:t>
            </a:r>
          </a:p>
          <a:p>
            <a:pPr lvl="1" eaLnBrk="1" hangingPunct="1">
              <a:spcBef>
                <a:spcPct val="50000"/>
              </a:spcBef>
            </a:pPr>
            <a:r>
              <a:rPr lang="en-US" dirty="0">
                <a:latin typeface="+mn-lt"/>
              </a:rPr>
              <a:t>The red indicator states overload when the rated load capacity is approximately 100 less then the rated live load. </a:t>
            </a:r>
          </a:p>
          <a:p>
            <a:pPr lvl="1" eaLnBrk="1" hangingPunct="1">
              <a:spcBef>
                <a:spcPct val="50000"/>
              </a:spcBef>
            </a:pPr>
            <a:r>
              <a:rPr lang="en-US" dirty="0">
                <a:latin typeface="+mn-lt"/>
              </a:rPr>
              <a:t>The red indicator will flash between the red and the red with the yellow cautionary symbol over it when the rated capacity is exceeded by more then 100 pounds of the rated live load.  A horn will also emit at this time. </a:t>
            </a:r>
          </a:p>
        </p:txBody>
      </p:sp>
      <p:sp>
        <p:nvSpPr>
          <p:cNvPr id="9"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2539075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p:cNvSpPr txBox="1">
            <a:spLocks noChangeArrowheads="1"/>
          </p:cNvSpPr>
          <p:nvPr/>
        </p:nvSpPr>
        <p:spPr bwMode="auto">
          <a:xfrm>
            <a:off x="228600" y="2057400"/>
            <a:ext cx="5638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8788" indent="-458788" eaLnBrk="1" hangingPunct="1">
              <a:spcBef>
                <a:spcPct val="50000"/>
              </a:spcBef>
              <a:buFontTx/>
              <a:buAutoNum type="arabicPeriod" startAt="10"/>
            </a:pPr>
            <a:r>
              <a:rPr lang="en-US" b="1" u="sng" dirty="0">
                <a:latin typeface="+mn-lt"/>
              </a:rPr>
              <a:t>Outrigger Not Extended Indicator:</a:t>
            </a:r>
            <a:br>
              <a:rPr lang="en-US" b="1" u="sng" dirty="0">
                <a:latin typeface="+mn-lt"/>
              </a:rPr>
            </a:br>
            <a:r>
              <a:rPr lang="en-US" dirty="0">
                <a:latin typeface="+mn-lt"/>
              </a:rPr>
              <a:t>The outrigger not extended indicator will be illuminated if any outrigger is short set of doesn’t have solid contact with the ground. </a:t>
            </a:r>
          </a:p>
          <a:p>
            <a:pPr lvl="1" eaLnBrk="1" hangingPunct="1">
              <a:spcBef>
                <a:spcPct val="50000"/>
              </a:spcBef>
            </a:pPr>
            <a:r>
              <a:rPr lang="en-US" dirty="0">
                <a:latin typeface="+mn-lt"/>
              </a:rPr>
              <a:t>When any outrigger is preventing the aerial from moving the outrigger not extended indicator will flash with the cautionary symbol. </a:t>
            </a:r>
          </a:p>
        </p:txBody>
      </p:sp>
      <p:pic>
        <p:nvPicPr>
          <p:cNvPr id="76804" name="Picture 4" descr="Outrigger Not Extend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51849"/>
            <a:ext cx="1270000" cy="1270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5" descr="Outrigger Not Extended W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151849"/>
            <a:ext cx="1270000" cy="1270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3025551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234519" y="1905000"/>
            <a:ext cx="56388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11"/>
            </a:pPr>
            <a:r>
              <a:rPr lang="en-US" b="1" u="sng" dirty="0">
                <a:latin typeface="+mn-lt"/>
              </a:rPr>
              <a:t>Auto Bedding Switch &amp; Indicator:</a:t>
            </a:r>
            <a:br>
              <a:rPr lang="en-US" b="1" u="sng" dirty="0">
                <a:latin typeface="+mn-lt"/>
              </a:rPr>
            </a:br>
            <a:r>
              <a:rPr lang="en-US" dirty="0">
                <a:latin typeface="+mn-lt"/>
              </a:rPr>
              <a:t>When auto bedding icon indicator is displayed auto bedding is enabled.  The auto bedding indicator will be moving display on the screen picturing the ladder in the ready to bed state and then bedded.  The auto bedding switch is a momentary switch.  The aerial needs to be approximately 20% extended, 20 degrees to the right or left of the ladder bed and below 20 degrees elevated.  Activate on the momentary auto bedding switch and the aerial will automatically bed itself.  If the switch is released the aerial will stop moving. </a:t>
            </a:r>
          </a:p>
        </p:txBody>
      </p:sp>
      <p:pic>
        <p:nvPicPr>
          <p:cNvPr id="77828" name="Picture 4" descr="AutoStow - Stow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47413"/>
            <a:ext cx="1295400" cy="1295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29" name="Picture 5" descr="AutoStow - Up &amp;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047413"/>
            <a:ext cx="1295400" cy="1295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0574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Tree>
    <p:extLst>
      <p:ext uri="{BB962C8B-B14F-4D97-AF65-F5344CB8AC3E}">
        <p14:creationId xmlns:p14="http://schemas.microsoft.com/office/powerpoint/2010/main" val="455290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62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
        <p:nvSpPr>
          <p:cNvPr id="10" name="Text Box 3"/>
          <p:cNvSpPr txBox="1">
            <a:spLocks noChangeArrowheads="1"/>
          </p:cNvSpPr>
          <p:nvPr/>
        </p:nvSpPr>
        <p:spPr bwMode="auto">
          <a:xfrm>
            <a:off x="235259" y="1828800"/>
            <a:ext cx="61722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12"/>
            </a:pPr>
            <a:r>
              <a:rPr lang="en-US" b="1" u="sng" dirty="0">
                <a:latin typeface="+mn-lt"/>
              </a:rPr>
              <a:t>Tracking Lights Switch:</a:t>
            </a:r>
            <a:br>
              <a:rPr lang="en-US" b="1" u="sng" dirty="0">
                <a:latin typeface="+mn-lt"/>
              </a:rPr>
            </a:br>
            <a:r>
              <a:rPr lang="en-US" sz="1600" dirty="0">
                <a:latin typeface="+mn-lt"/>
              </a:rPr>
              <a:t>To activate the tracking lights, (lights located on the base section in front of the elevation cylinders) the button will need to be pushed to activate the lights on and off.  This button will activate all AC and DC tracking lights as well as the panel lights and operational rung lighting.  </a:t>
            </a:r>
          </a:p>
          <a:p>
            <a:pPr marL="400050" lvl="1" indent="0" eaLnBrk="1" hangingPunct="1">
              <a:spcBef>
                <a:spcPct val="50000"/>
              </a:spcBef>
            </a:pPr>
            <a:r>
              <a:rPr lang="en-US" sz="1600" dirty="0">
                <a:latin typeface="+mn-lt"/>
              </a:rPr>
              <a:t>The indicator on the screen will display a grey light when lights are off.  The indicator on the screen will display yellow when the lights are activated.  Most AC and DC light provided also include a switch on the lamp head itself.  If personnel switched the switch on the lamp head to the off position the operator will not be able to override it from the control panel.  The switch will need to be reengaged from the lamp head.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045" y="2057400"/>
            <a:ext cx="1219478" cy="1219478"/>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264" y="2057400"/>
            <a:ext cx="1219478" cy="1219478"/>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54746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Positioning the Truck for Operation</a:t>
            </a:r>
          </a:p>
        </p:txBody>
      </p:sp>
      <p:sp>
        <p:nvSpPr>
          <p:cNvPr id="3" name="Content Placeholder 2"/>
          <p:cNvSpPr>
            <a:spLocks noGrp="1"/>
          </p:cNvSpPr>
          <p:nvPr>
            <p:ph idx="1"/>
          </p:nvPr>
        </p:nvSpPr>
        <p:spPr>
          <a:xfrm>
            <a:off x="457200" y="1828800"/>
            <a:ext cx="8229600" cy="4724400"/>
          </a:xfrm>
        </p:spPr>
        <p:txBody>
          <a:bodyPr>
            <a:normAutofit fontScale="47500" lnSpcReduction="20000"/>
          </a:bodyPr>
          <a:lstStyle/>
          <a:p>
            <a:pPr marL="457200" indent="-457200">
              <a:lnSpc>
                <a:spcPct val="120000"/>
              </a:lnSpc>
              <a:buFont typeface="Arial" charset="0"/>
              <a:buAutoNum type="arabicPeriod"/>
            </a:pPr>
            <a:r>
              <a:rPr lang="en-US" dirty="0"/>
              <a:t>Determine if the aerial will be used as a water tower or for rescue.</a:t>
            </a:r>
          </a:p>
          <a:p>
            <a:pPr marL="457200" indent="-457200">
              <a:lnSpc>
                <a:spcPct val="120000"/>
              </a:lnSpc>
              <a:buFont typeface="Arial" charset="0"/>
              <a:buAutoNum type="arabicPeriod"/>
            </a:pPr>
            <a:r>
              <a:rPr lang="en-US" dirty="0"/>
              <a:t>Make sure to note ALL overhead obstructions.</a:t>
            </a:r>
          </a:p>
          <a:p>
            <a:pPr marL="457200" indent="-457200">
              <a:lnSpc>
                <a:spcPct val="120000"/>
              </a:lnSpc>
              <a:buFont typeface="Arial" charset="0"/>
              <a:buAutoNum type="arabicPeriod"/>
            </a:pPr>
            <a:r>
              <a:rPr lang="en-US" dirty="0"/>
              <a:t>Scan scene to position the truck for best attack. </a:t>
            </a:r>
          </a:p>
          <a:p>
            <a:pPr marL="457200" indent="-457200">
              <a:lnSpc>
                <a:spcPct val="120000"/>
              </a:lnSpc>
              <a:buFont typeface="Arial" charset="0"/>
              <a:buNone/>
            </a:pPr>
            <a:r>
              <a:rPr lang="en-US" dirty="0"/>
              <a:t>	</a:t>
            </a:r>
            <a:r>
              <a:rPr lang="en-US" b="1" dirty="0"/>
              <a:t>NOTE:</a:t>
            </a:r>
            <a:r>
              <a:rPr lang="en-US" dirty="0"/>
              <a:t>  For the best positioning, a corner of a building is highly suggested.  This gives the operator access to two sides of the structure as well as the roof. </a:t>
            </a:r>
          </a:p>
          <a:p>
            <a:pPr marL="457200" indent="-457200">
              <a:lnSpc>
                <a:spcPct val="120000"/>
              </a:lnSpc>
              <a:buFont typeface="Arial" charset="0"/>
              <a:buNone/>
            </a:pPr>
            <a:endParaRPr lang="en-US" dirty="0"/>
          </a:p>
          <a:p>
            <a:pPr marL="457200" indent="-457200">
              <a:lnSpc>
                <a:spcPct val="120000"/>
              </a:lnSpc>
              <a:buFont typeface="Arial" charset="0"/>
              <a:buNone/>
            </a:pPr>
            <a:r>
              <a:rPr lang="en-US" dirty="0"/>
              <a:t>	REMINDER: The operator should always observe the placement of the fire fighting vehicle to be sure that there is enough space for the stabilizers to be set and the aerial to be operated without any obstructions. </a:t>
            </a:r>
          </a:p>
          <a:p>
            <a:pPr marL="457200" indent="-457200">
              <a:lnSpc>
                <a:spcPct val="120000"/>
              </a:lnSpc>
              <a:buFont typeface="Arial" charset="0"/>
              <a:buNone/>
            </a:pPr>
            <a:endParaRPr lang="en-US" dirty="0"/>
          </a:p>
          <a:p>
            <a:pPr marL="457200" indent="-457200">
              <a:lnSpc>
                <a:spcPct val="120000"/>
              </a:lnSpc>
              <a:buFont typeface="Arial" charset="0"/>
              <a:buNone/>
            </a:pPr>
            <a:r>
              <a:rPr lang="en-US" dirty="0"/>
              <a:t>	Obstructions to be most aware of include, but are not limited to: adjacent buildings, curbs, drop-offs at road edges, man holes, vehicles, trees, over head electrical wires, ditches and culverts.</a:t>
            </a:r>
          </a:p>
          <a:p>
            <a:pPr marL="457200" indent="-457200">
              <a:lnSpc>
                <a:spcPct val="120000"/>
              </a:lnSpc>
              <a:buFont typeface="Arial" charset="0"/>
              <a:buNone/>
            </a:pPr>
            <a:endParaRPr lang="en-US" dirty="0"/>
          </a:p>
          <a:p>
            <a:pPr marL="457200" indent="-457200">
              <a:lnSpc>
                <a:spcPct val="120000"/>
              </a:lnSpc>
              <a:buNone/>
            </a:pPr>
            <a:r>
              <a:rPr lang="en-US" dirty="0"/>
              <a:t>	When setting up the stabilizers the ground must be firm.  It is highly recommended that the operator uses the outrigger pads provided.  Setting up over manholes, underground parking facilities or storm drains could cause serious damage to the operator and/or serious damage to the truck. The area must be able to support 75 PSI</a:t>
            </a:r>
          </a:p>
        </p:txBody>
      </p:sp>
      <p:pic>
        <p:nvPicPr>
          <p:cNvPr id="4" name="Picture 5" descr="MC90001363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400" y="5900329"/>
            <a:ext cx="1752600" cy="9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615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
        <p:nvSpPr>
          <p:cNvPr id="10" name="Text Box 3"/>
          <p:cNvSpPr txBox="1">
            <a:spLocks noChangeArrowheads="1"/>
          </p:cNvSpPr>
          <p:nvPr/>
        </p:nvSpPr>
        <p:spPr bwMode="auto">
          <a:xfrm>
            <a:off x="237478" y="1825841"/>
            <a:ext cx="61722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13"/>
            </a:pPr>
            <a:r>
              <a:rPr lang="en-US" b="1" u="sng" dirty="0">
                <a:latin typeface="+mn-lt"/>
              </a:rPr>
              <a:t>Tip Lights Switch:</a:t>
            </a:r>
            <a:br>
              <a:rPr lang="en-US" b="1" u="sng" dirty="0">
                <a:latin typeface="+mn-lt"/>
              </a:rPr>
            </a:br>
            <a:r>
              <a:rPr lang="en-US" sz="1600" dirty="0">
                <a:latin typeface="+mn-lt"/>
              </a:rPr>
              <a:t>To activate the tip lights, (lights located on the front of the aerial) the button will need to be pushed to activate the lights on and off.  This button will activate all AC and DC tip lights. </a:t>
            </a:r>
          </a:p>
          <a:p>
            <a:pPr marL="400050" lvl="1" indent="0" eaLnBrk="1" hangingPunct="1">
              <a:spcBef>
                <a:spcPct val="50000"/>
              </a:spcBef>
            </a:pPr>
            <a:r>
              <a:rPr lang="en-US" sz="1600" dirty="0">
                <a:latin typeface="+mn-lt"/>
              </a:rPr>
              <a:t>The indicator on the screen will display a grey light when lights are off.  The indicator on the screen will display yellow when the lights are activated.  Most AC and DC light provided also include a switch on the lamp head itself.  If personnel switched the switch on the lamp head to the off position the operator will not be able to override it from the control panel.  The switch will need to be reengaged from the lamp head.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678" y="20574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0574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443453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62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Control Panel</a:t>
            </a:r>
          </a:p>
        </p:txBody>
      </p:sp>
      <p:sp>
        <p:nvSpPr>
          <p:cNvPr id="10" name="Text Box 3"/>
          <p:cNvSpPr txBox="1">
            <a:spLocks noChangeArrowheads="1"/>
          </p:cNvSpPr>
          <p:nvPr/>
        </p:nvSpPr>
        <p:spPr bwMode="auto">
          <a:xfrm>
            <a:off x="237478" y="1825841"/>
            <a:ext cx="61722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15"/>
            </a:pPr>
            <a:r>
              <a:rPr lang="en-US" b="1" u="sng" dirty="0">
                <a:latin typeface="+mn-lt"/>
              </a:rPr>
              <a:t>5</a:t>
            </a:r>
            <a:r>
              <a:rPr lang="en-US" b="1" u="sng" baseline="30000" dirty="0">
                <a:latin typeface="+mn-lt"/>
              </a:rPr>
              <a:t>th</a:t>
            </a:r>
            <a:r>
              <a:rPr lang="en-US" b="1" u="sng" dirty="0">
                <a:latin typeface="+mn-lt"/>
              </a:rPr>
              <a:t> Wheel Lock:</a:t>
            </a:r>
            <a:br>
              <a:rPr lang="en-US" b="1" u="sng" dirty="0">
                <a:latin typeface="+mn-lt"/>
              </a:rPr>
            </a:br>
            <a:r>
              <a:rPr lang="en-US" sz="1600" dirty="0">
                <a:latin typeface="+mn-lt"/>
              </a:rPr>
              <a:t>The 5</a:t>
            </a:r>
            <a:r>
              <a:rPr lang="en-US" sz="1600" baseline="30000" dirty="0">
                <a:latin typeface="+mn-lt"/>
              </a:rPr>
              <a:t>th</a:t>
            </a:r>
            <a:r>
              <a:rPr lang="en-US" sz="1600" dirty="0">
                <a:latin typeface="+mn-lt"/>
              </a:rPr>
              <a:t> wheel lock will engage and disengage automatically depending on the position of the outriggers.  When the outrigger on/off switch is in the on position the outrigger are able to be adjusted and the indicator will show the 5</a:t>
            </a:r>
            <a:r>
              <a:rPr lang="en-US" sz="1600" baseline="30000" dirty="0">
                <a:latin typeface="+mn-lt"/>
              </a:rPr>
              <a:t>th</a:t>
            </a:r>
            <a:r>
              <a:rPr lang="en-US" sz="1600" dirty="0">
                <a:latin typeface="+mn-lt"/>
              </a:rPr>
              <a:t> wheel as unlocked.  Once the outriggers are fully set and the outrigger on/off switch is put into the off position the 5</a:t>
            </a:r>
            <a:r>
              <a:rPr lang="en-US" sz="1600" baseline="30000" dirty="0">
                <a:latin typeface="+mn-lt"/>
              </a:rPr>
              <a:t>th</a:t>
            </a:r>
            <a:r>
              <a:rPr lang="en-US" sz="1600" dirty="0">
                <a:latin typeface="+mn-lt"/>
              </a:rPr>
              <a:t> wheel will automatically lock and the indicator will show as locked.  The indicator will appear on both the main information page and on the outrigger screen. </a:t>
            </a:r>
          </a:p>
        </p:txBody>
      </p:sp>
    </p:spTree>
    <p:extLst>
      <p:ext uri="{BB962C8B-B14F-4D97-AF65-F5344CB8AC3E}">
        <p14:creationId xmlns:p14="http://schemas.microsoft.com/office/powerpoint/2010/main" val="3580652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pPr algn="r"/>
            <a:r>
              <a:rPr lang="en-US" dirty="0"/>
              <a:t>Aerial Control Panel</a:t>
            </a:r>
          </a:p>
        </p:txBody>
      </p:sp>
      <p:sp>
        <p:nvSpPr>
          <p:cNvPr id="3" name="Content Placeholder 2"/>
          <p:cNvSpPr>
            <a:spLocks noGrp="1"/>
          </p:cNvSpPr>
          <p:nvPr>
            <p:ph idx="1"/>
          </p:nvPr>
        </p:nvSpPr>
        <p:spPr>
          <a:xfrm>
            <a:off x="457200" y="1600200"/>
            <a:ext cx="5334000" cy="4525963"/>
          </a:xfrm>
        </p:spPr>
        <p:txBody>
          <a:bodyPr/>
          <a:lstStyle/>
          <a:p>
            <a:pPr marL="0" indent="0">
              <a:buNone/>
            </a:pPr>
            <a:r>
              <a:rPr lang="en-US" b="1" u="sng" baseline="30000" dirty="0"/>
              <a:t>16.  Dirty Filter Indicator</a:t>
            </a:r>
          </a:p>
          <a:p>
            <a:pPr marL="0" indent="0">
              <a:buNone/>
            </a:pPr>
            <a:r>
              <a:rPr lang="en-US" baseline="30000" dirty="0"/>
              <a:t>The dirty filter indicator is to alert the operator that one or more of the aerial filters (high pressure, return filter) are dirty and need to be changed.  It is recommended that when the indicator appears all filters be changed.  The filter will only appear on the screen when there is a dirty filter.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678" y="25146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158718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pPr algn="r"/>
            <a:r>
              <a:rPr lang="en-US" dirty="0"/>
              <a:t>Aerial Control Panel</a:t>
            </a:r>
          </a:p>
        </p:txBody>
      </p:sp>
      <p:sp>
        <p:nvSpPr>
          <p:cNvPr id="3" name="Content Placeholder 2"/>
          <p:cNvSpPr>
            <a:spLocks noGrp="1"/>
          </p:cNvSpPr>
          <p:nvPr>
            <p:ph idx="1"/>
          </p:nvPr>
        </p:nvSpPr>
        <p:spPr>
          <a:xfrm>
            <a:off x="457200" y="1600200"/>
            <a:ext cx="6096000" cy="4525963"/>
          </a:xfrm>
        </p:spPr>
        <p:txBody>
          <a:bodyPr/>
          <a:lstStyle/>
          <a:p>
            <a:pPr marL="0" indent="0">
              <a:buNone/>
            </a:pPr>
            <a:r>
              <a:rPr lang="en-US" b="1" u="sng" baseline="30000" dirty="0"/>
              <a:t>17. Hydraulic Tank Level Indicator</a:t>
            </a:r>
          </a:p>
          <a:p>
            <a:pPr marL="0" indent="0">
              <a:buNone/>
            </a:pPr>
            <a:r>
              <a:rPr lang="en-US" baseline="30000" dirty="0"/>
              <a:t>These icons will let you know if the hydraulic oil in your reservoir is getting low. The green hydraulic oil tank level icon is displayed when the tank level is full (within 5 gallons from full mark on dipstick). The amber hydraulic oil tank level icon is displayed when the tank is OK to operate (from 5 gallons below full, to 5 gallons above primary suction line). The red hydraulic oil tank level icon is displayed when the tank is critically low (less than 5 gallons above primary suction line).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9050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8194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7338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006287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pPr algn="r"/>
            <a:r>
              <a:rPr lang="en-US" dirty="0"/>
              <a:t>Aerial Control Panel</a:t>
            </a:r>
          </a:p>
        </p:txBody>
      </p:sp>
      <p:sp>
        <p:nvSpPr>
          <p:cNvPr id="3" name="Content Placeholder 2"/>
          <p:cNvSpPr>
            <a:spLocks noGrp="1"/>
          </p:cNvSpPr>
          <p:nvPr>
            <p:ph idx="1"/>
          </p:nvPr>
        </p:nvSpPr>
        <p:spPr>
          <a:xfrm>
            <a:off x="381000" y="1600200"/>
            <a:ext cx="6248400" cy="4525963"/>
          </a:xfrm>
        </p:spPr>
        <p:txBody>
          <a:bodyPr/>
          <a:lstStyle/>
          <a:p>
            <a:pPr marL="0" indent="0">
              <a:buNone/>
            </a:pPr>
            <a:r>
              <a:rPr lang="en-US" b="1" u="sng" baseline="30000" dirty="0"/>
              <a:t>18. Tip Marker Lights</a:t>
            </a:r>
          </a:p>
          <a:p>
            <a:pPr marL="0" indent="0">
              <a:buNone/>
            </a:pPr>
            <a:r>
              <a:rPr lang="en-US" baseline="30000" dirty="0"/>
              <a:t>	The tip marker lights are located on the tip of the aerial the help the operator and ground personal better identify where the tip of the aerial is. Push the button and the lights will activate and the icon will illuminate to green.  Push the button again and the lights will turn off and the icon will become gray.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5146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514600"/>
            <a:ext cx="914400" cy="9144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61667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pPr algn="r"/>
            <a:r>
              <a:rPr lang="en-US" dirty="0"/>
              <a:t>Aerial Control Panel</a:t>
            </a:r>
          </a:p>
        </p:txBody>
      </p:sp>
      <p:sp>
        <p:nvSpPr>
          <p:cNvPr id="3" name="Content Placeholder 2"/>
          <p:cNvSpPr>
            <a:spLocks noGrp="1"/>
          </p:cNvSpPr>
          <p:nvPr>
            <p:ph idx="1"/>
          </p:nvPr>
        </p:nvSpPr>
        <p:spPr>
          <a:xfrm>
            <a:off x="457200" y="2286000"/>
            <a:ext cx="6248400" cy="2743200"/>
          </a:xfrm>
        </p:spPr>
        <p:txBody>
          <a:bodyPr/>
          <a:lstStyle/>
          <a:p>
            <a:pPr marL="0" indent="0">
              <a:buNone/>
            </a:pPr>
            <a:r>
              <a:rPr lang="en-US" b="1" u="sng" baseline="30000" dirty="0"/>
              <a:t>19. Air Horn</a:t>
            </a:r>
          </a:p>
          <a:p>
            <a:pPr marL="0" indent="0">
              <a:buNone/>
            </a:pPr>
            <a:r>
              <a:rPr lang="en-US" baseline="30000" dirty="0"/>
              <a:t>The air horn switch is a momentary switch.  Push the button and the horn will emit and the icon on the screen will turn green.  Release the button and the horn will stop and the icon will turn to black.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2247900"/>
            <a:ext cx="952500" cy="9525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3538537"/>
            <a:ext cx="952500" cy="9525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70356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8312" y="1772444"/>
            <a:ext cx="566737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383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p:cNvSpPr txBox="1">
            <a:spLocks noChangeArrowheads="1"/>
          </p:cNvSpPr>
          <p:nvPr/>
        </p:nvSpPr>
        <p:spPr bwMode="auto">
          <a:xfrm>
            <a:off x="185738" y="1830388"/>
            <a:ext cx="4114800" cy="1985159"/>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u="sng" dirty="0">
                <a:latin typeface="+mn-lt"/>
              </a:rPr>
              <a:t>AERIAL SMART SCREEN DISPLAY</a:t>
            </a:r>
          </a:p>
          <a:p>
            <a:pPr eaLnBrk="1" fontAlgn="auto" hangingPunct="1">
              <a:spcBef>
                <a:spcPct val="50000"/>
              </a:spcBef>
              <a:spcAft>
                <a:spcPts val="0"/>
              </a:spcAft>
              <a:buFontTx/>
              <a:buAutoNum type="arabicPeriod"/>
              <a:defRPr/>
            </a:pPr>
            <a:r>
              <a:rPr lang="en-US" sz="1400" dirty="0">
                <a:latin typeface="+mn-lt"/>
              </a:rPr>
              <a:t>Side to Side Slope</a:t>
            </a:r>
          </a:p>
          <a:p>
            <a:pPr eaLnBrk="1" fontAlgn="auto" hangingPunct="1">
              <a:spcBef>
                <a:spcPct val="50000"/>
              </a:spcBef>
              <a:spcAft>
                <a:spcPts val="0"/>
              </a:spcAft>
              <a:buFontTx/>
              <a:buAutoNum type="arabicPeriod"/>
              <a:defRPr/>
            </a:pPr>
            <a:r>
              <a:rPr lang="en-US" sz="1400" dirty="0">
                <a:latin typeface="+mn-lt"/>
              </a:rPr>
              <a:t>Front to Back Slope</a:t>
            </a:r>
          </a:p>
          <a:p>
            <a:pPr eaLnBrk="1" fontAlgn="auto" hangingPunct="1">
              <a:spcBef>
                <a:spcPct val="50000"/>
              </a:spcBef>
              <a:spcAft>
                <a:spcPts val="0"/>
              </a:spcAft>
              <a:buFontTx/>
              <a:buAutoNum type="arabicPeriod"/>
              <a:defRPr/>
            </a:pPr>
            <a:r>
              <a:rPr lang="en-US" sz="1400" dirty="0">
                <a:latin typeface="+mn-lt"/>
              </a:rPr>
              <a:t>Outrigger Configuration</a:t>
            </a:r>
          </a:p>
          <a:p>
            <a:pPr eaLnBrk="1" fontAlgn="auto" hangingPunct="1">
              <a:spcBef>
                <a:spcPct val="50000"/>
              </a:spcBef>
              <a:spcAft>
                <a:spcPts val="0"/>
              </a:spcAft>
              <a:buFontTx/>
              <a:buAutoNum type="arabicPeriod"/>
              <a:defRPr/>
            </a:pPr>
            <a:r>
              <a:rPr lang="en-US" sz="1400" dirty="0">
                <a:latin typeface="+mn-lt"/>
              </a:rPr>
              <a:t>Aerial Hour Meter</a:t>
            </a:r>
          </a:p>
          <a:p>
            <a:pPr eaLnBrk="1" fontAlgn="auto" hangingPunct="1">
              <a:spcBef>
                <a:spcPct val="50000"/>
              </a:spcBef>
              <a:spcAft>
                <a:spcPts val="0"/>
              </a:spcAft>
              <a:buFontTx/>
              <a:buAutoNum type="arabicPeriod"/>
              <a:defRPr/>
            </a:pPr>
            <a:r>
              <a:rPr lang="en-US" sz="1400" dirty="0">
                <a:latin typeface="+mn-lt"/>
              </a:rPr>
              <a:t>5</a:t>
            </a:r>
            <a:r>
              <a:rPr lang="en-US" sz="1400" baseline="30000" dirty="0">
                <a:latin typeface="+mn-lt"/>
              </a:rPr>
              <a:t>th</a:t>
            </a:r>
            <a:r>
              <a:rPr lang="en-US" sz="1400" dirty="0">
                <a:latin typeface="+mn-lt"/>
              </a:rPr>
              <a:t> Wheel Lock</a:t>
            </a:r>
          </a:p>
        </p:txBody>
      </p:sp>
      <p:sp>
        <p:nvSpPr>
          <p:cNvPr id="106499" name="Title 1"/>
          <p:cNvSpPr txBox="1">
            <a:spLocks/>
          </p:cNvSpPr>
          <p:nvPr/>
        </p:nvSpPr>
        <p:spPr bwMode="auto">
          <a:xfrm>
            <a:off x="22098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893" y="2438400"/>
            <a:ext cx="5867400" cy="4191000"/>
          </a:xfrm>
          <a:prstGeom prst="rect">
            <a:avLst/>
          </a:prstGeom>
        </p:spPr>
      </p:pic>
    </p:spTree>
    <p:extLst>
      <p:ext uri="{BB962C8B-B14F-4D97-AF65-F5344CB8AC3E}">
        <p14:creationId xmlns:p14="http://schemas.microsoft.com/office/powerpoint/2010/main" val="312382906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txBox="1">
            <a:spLocks/>
          </p:cNvSpPr>
          <p:nvPr/>
        </p:nvSpPr>
        <p:spPr bwMode="auto">
          <a:xfrm>
            <a:off x="22098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sp>
        <p:nvSpPr>
          <p:cNvPr id="7" name="Text Box 3"/>
          <p:cNvSpPr txBox="1">
            <a:spLocks noChangeArrowheads="1"/>
          </p:cNvSpPr>
          <p:nvPr/>
        </p:nvSpPr>
        <p:spPr bwMode="auto">
          <a:xfrm>
            <a:off x="304800" y="1981200"/>
            <a:ext cx="5715000" cy="1600200"/>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buFont typeface="+mj-lt"/>
              <a:buAutoNum type="arabicPeriod"/>
              <a:defRPr/>
            </a:pPr>
            <a:r>
              <a:rPr lang="en-US" b="1" u="sng" dirty="0">
                <a:latin typeface="+mn-lt"/>
              </a:rPr>
              <a:t>Side to Side Slope:</a:t>
            </a:r>
            <a:br>
              <a:rPr lang="en-US" b="1" u="sng" dirty="0">
                <a:latin typeface="+mn-lt"/>
              </a:rPr>
            </a:br>
            <a:r>
              <a:rPr lang="en-US" sz="1600" dirty="0">
                <a:latin typeface="+mn-lt"/>
              </a:rPr>
              <a:t>The top portion of the screen displays side to side leveling of the truck.  As the outriggers are set the slop will change, in degrees, to indicate how level the truck is side to side.  It is highly recommended the truck be set within five degrees to the left or right.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242264"/>
            <a:ext cx="2233613" cy="1414621"/>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
        <p:nvSpPr>
          <p:cNvPr id="107524" name="TextBox 1"/>
          <p:cNvSpPr txBox="1">
            <a:spLocks noChangeArrowheads="1"/>
          </p:cNvSpPr>
          <p:nvPr/>
        </p:nvSpPr>
        <p:spPr bwMode="auto">
          <a:xfrm>
            <a:off x="8077200" y="2362200"/>
            <a:ext cx="533400" cy="461963"/>
          </a:xfrm>
          <a:prstGeom prst="rect">
            <a:avLst/>
          </a:prstGeom>
          <a:noFill/>
          <a:ln w="9525">
            <a:noFill/>
            <a:miter lim="800000"/>
            <a:headEnd/>
            <a:tailEnd/>
          </a:ln>
        </p:spPr>
        <p:txBody>
          <a:bodyPr>
            <a:spAutoFit/>
          </a:bodyPr>
          <a:lstStyle/>
          <a:p>
            <a:pPr algn="ctr"/>
            <a:r>
              <a:rPr lang="en-US" sz="1200" dirty="0">
                <a:latin typeface="Times New Roman" pitchFamily="18" charset="0"/>
              </a:rPr>
              <a:t>Slope</a:t>
            </a:r>
          </a:p>
          <a:p>
            <a:pPr algn="ctr"/>
            <a:r>
              <a:rPr lang="en-US" sz="1200" dirty="0">
                <a:latin typeface="Times New Roman" pitchFamily="18" charset="0"/>
              </a:rPr>
              <a:t>0.3</a:t>
            </a:r>
            <a:r>
              <a:rPr lang="en-US" sz="1200" dirty="0">
                <a:latin typeface="Wide Latin" pitchFamily="18" charset="0"/>
              </a:rPr>
              <a:t>°</a:t>
            </a:r>
            <a:endParaRPr lang="en-US" sz="1200" dirty="0">
              <a:latin typeface="Times New Roman" pitchFamily="18" charset="0"/>
            </a:endParaRPr>
          </a:p>
        </p:txBody>
      </p:sp>
    </p:spTree>
    <p:extLst>
      <p:ext uri="{BB962C8B-B14F-4D97-AF65-F5344CB8AC3E}">
        <p14:creationId xmlns:p14="http://schemas.microsoft.com/office/powerpoint/2010/main" val="1123232285"/>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txBox="1">
            <a:spLocks/>
          </p:cNvSpPr>
          <p:nvPr/>
        </p:nvSpPr>
        <p:spPr bwMode="auto">
          <a:xfrm>
            <a:off x="22860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sp>
        <p:nvSpPr>
          <p:cNvPr id="7" name="Text Box 3"/>
          <p:cNvSpPr txBox="1">
            <a:spLocks noChangeArrowheads="1"/>
          </p:cNvSpPr>
          <p:nvPr/>
        </p:nvSpPr>
        <p:spPr bwMode="auto">
          <a:xfrm>
            <a:off x="304800" y="1981200"/>
            <a:ext cx="5715000" cy="1600200"/>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buFont typeface="+mj-lt"/>
              <a:buAutoNum type="arabicPeriod" startAt="2"/>
              <a:defRPr/>
            </a:pPr>
            <a:r>
              <a:rPr lang="en-US" b="1" u="sng" dirty="0">
                <a:latin typeface="+mn-lt"/>
              </a:rPr>
              <a:t>Front to Back Slope:</a:t>
            </a:r>
            <a:br>
              <a:rPr lang="en-US" b="1" u="sng" dirty="0">
                <a:latin typeface="+mn-lt"/>
              </a:rPr>
            </a:br>
            <a:r>
              <a:rPr lang="en-US" sz="1600" dirty="0">
                <a:latin typeface="+mn-lt"/>
              </a:rPr>
              <a:t>The bottom portion of the screen displays front to back leveling of the truck.  As the outriggers are set the slop will change, in degrees, to indicate how level the truck is side to side.  It is highly recommended the truck be set within five degrees to the left or right.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242264"/>
            <a:ext cx="2233613" cy="1414621"/>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
        <p:nvSpPr>
          <p:cNvPr id="108548" name="TextBox 1"/>
          <p:cNvSpPr txBox="1">
            <a:spLocks noChangeArrowheads="1"/>
          </p:cNvSpPr>
          <p:nvPr/>
        </p:nvSpPr>
        <p:spPr bwMode="auto">
          <a:xfrm>
            <a:off x="6553200" y="3119438"/>
            <a:ext cx="2057400" cy="461962"/>
          </a:xfrm>
          <a:prstGeom prst="rect">
            <a:avLst/>
          </a:prstGeom>
          <a:noFill/>
          <a:ln w="9525">
            <a:noFill/>
            <a:miter lim="800000"/>
            <a:headEnd/>
            <a:tailEnd/>
          </a:ln>
        </p:spPr>
        <p:txBody>
          <a:bodyPr>
            <a:spAutoFit/>
          </a:bodyPr>
          <a:lstStyle/>
          <a:p>
            <a:pPr algn="ctr"/>
            <a:r>
              <a:rPr lang="en-US" sz="1200" dirty="0">
                <a:latin typeface="Times New Roman" pitchFamily="18" charset="0"/>
              </a:rPr>
              <a:t>Grade</a:t>
            </a:r>
          </a:p>
          <a:p>
            <a:pPr algn="ctr"/>
            <a:r>
              <a:rPr lang="en-US" sz="1200" dirty="0">
                <a:latin typeface="Times New Roman" pitchFamily="18" charset="0"/>
              </a:rPr>
              <a:t>-0.0</a:t>
            </a:r>
            <a:r>
              <a:rPr lang="en-US" sz="1200" dirty="0">
                <a:latin typeface="Wide Latin" pitchFamily="18" charset="0"/>
              </a:rPr>
              <a:t>°</a:t>
            </a:r>
            <a:endParaRPr lang="en-US" sz="1200" dirty="0">
              <a:latin typeface="Times New Roman" pitchFamily="18" charset="0"/>
            </a:endParaRPr>
          </a:p>
        </p:txBody>
      </p:sp>
      <p:sp>
        <p:nvSpPr>
          <p:cNvPr id="6" name="Text Box 3"/>
          <p:cNvSpPr txBox="1">
            <a:spLocks noChangeArrowheads="1"/>
          </p:cNvSpPr>
          <p:nvPr/>
        </p:nvSpPr>
        <p:spPr bwMode="auto">
          <a:xfrm>
            <a:off x="304800" y="3802602"/>
            <a:ext cx="5715000" cy="2338388"/>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buFont typeface="+mj-lt"/>
              <a:buAutoNum type="arabicPeriod" startAt="3"/>
              <a:defRPr/>
            </a:pPr>
            <a:r>
              <a:rPr lang="en-US" b="1" u="sng" dirty="0">
                <a:latin typeface="+mn-lt"/>
              </a:rPr>
              <a:t>Outrigger Configuration:</a:t>
            </a:r>
            <a:br>
              <a:rPr lang="en-US" b="1" u="sng" dirty="0">
                <a:latin typeface="+mn-lt"/>
              </a:rPr>
            </a:br>
            <a:r>
              <a:rPr lang="en-US" sz="1600" dirty="0">
                <a:latin typeface="+mn-lt"/>
              </a:rPr>
              <a:t>The outrigger configuration on the left side of the screen indicates the configuration of each individual outrigger in percentage.  As each outrigger is extended the percentage will change until it reaches 100% or the desired extension.  Depending on how far the outrigger is extended will determine the color it will appear in on the screen.  The color will coordinate with the outrigger cordierites of operation on the pie and load charts.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984" y="4029615"/>
            <a:ext cx="2079206" cy="2633662"/>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
        <p:nvSpPr>
          <p:cNvPr id="10" name="TextBox 9"/>
          <p:cNvSpPr txBox="1">
            <a:spLocks noChangeArrowheads="1"/>
          </p:cNvSpPr>
          <p:nvPr/>
        </p:nvSpPr>
        <p:spPr bwMode="auto">
          <a:xfrm>
            <a:off x="7772400" y="5278977"/>
            <a:ext cx="533400" cy="276225"/>
          </a:xfrm>
          <a:prstGeom prst="rect">
            <a:avLst/>
          </a:prstGeom>
          <a:noFill/>
          <a:ln w="9525">
            <a:noFill/>
            <a:miter lim="800000"/>
            <a:headEnd/>
            <a:tailEnd/>
          </a:ln>
        </p:spPr>
        <p:txBody>
          <a:bodyPr>
            <a:spAutoFit/>
          </a:bodyPr>
          <a:lstStyle/>
          <a:p>
            <a:pPr algn="ctr"/>
            <a:r>
              <a:rPr lang="en-US" sz="1200" dirty="0">
                <a:latin typeface="Times New Roman" pitchFamily="18" charset="0"/>
              </a:rPr>
              <a:t>0%</a:t>
            </a:r>
          </a:p>
        </p:txBody>
      </p:sp>
      <p:sp>
        <p:nvSpPr>
          <p:cNvPr id="11" name="TextBox 10"/>
          <p:cNvSpPr txBox="1">
            <a:spLocks noChangeArrowheads="1"/>
          </p:cNvSpPr>
          <p:nvPr/>
        </p:nvSpPr>
        <p:spPr bwMode="auto">
          <a:xfrm>
            <a:off x="6705600" y="5278977"/>
            <a:ext cx="533400" cy="276225"/>
          </a:xfrm>
          <a:prstGeom prst="rect">
            <a:avLst/>
          </a:prstGeom>
          <a:noFill/>
          <a:ln w="9525">
            <a:noFill/>
            <a:miter lim="800000"/>
            <a:headEnd/>
            <a:tailEnd/>
          </a:ln>
        </p:spPr>
        <p:txBody>
          <a:bodyPr>
            <a:spAutoFit/>
          </a:bodyPr>
          <a:lstStyle/>
          <a:p>
            <a:pPr algn="ctr"/>
            <a:r>
              <a:rPr lang="en-US" sz="1200">
                <a:latin typeface="Times New Roman" pitchFamily="18" charset="0"/>
              </a:rPr>
              <a:t>0%</a:t>
            </a:r>
          </a:p>
        </p:txBody>
      </p:sp>
      <p:sp>
        <p:nvSpPr>
          <p:cNvPr id="12" name="TextBox 11"/>
          <p:cNvSpPr txBox="1"/>
          <p:nvPr/>
        </p:nvSpPr>
        <p:spPr>
          <a:xfrm>
            <a:off x="6717807" y="5572780"/>
            <a:ext cx="495300" cy="523220"/>
          </a:xfrm>
          <a:prstGeom prst="rect">
            <a:avLst/>
          </a:prstGeom>
          <a:noFill/>
        </p:spPr>
        <p:txBody>
          <a:bodyPr wrap="square" rtlCol="0">
            <a:spAutoFit/>
          </a:bodyPr>
          <a:lstStyle/>
          <a:p>
            <a:r>
              <a:rPr lang="en-US" sz="2800" dirty="0">
                <a:latin typeface="ifm_iso_i" panose="02000500000000000000" pitchFamily="2" charset="0"/>
              </a:rPr>
              <a:t>8</a:t>
            </a:r>
          </a:p>
        </p:txBody>
      </p:sp>
    </p:spTree>
    <p:extLst>
      <p:ext uri="{BB962C8B-B14F-4D97-AF65-F5344CB8AC3E}">
        <p14:creationId xmlns:p14="http://schemas.microsoft.com/office/powerpoint/2010/main" val="388159458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fontScale="90000"/>
          </a:bodyPr>
          <a:lstStyle/>
          <a:p>
            <a:r>
              <a:rPr lang="en-US" dirty="0"/>
              <a:t>Setting Front of Truck to </a:t>
            </a:r>
            <a:r>
              <a:rPr lang="en-US" i="1" dirty="0"/>
              <a:t>UPHILL</a:t>
            </a:r>
            <a:r>
              <a:rPr lang="en-US" dirty="0"/>
              <a:t> Grades</a:t>
            </a:r>
          </a:p>
        </p:txBody>
      </p:sp>
      <p:sp>
        <p:nvSpPr>
          <p:cNvPr id="3" name="Content Placeholder 2"/>
          <p:cNvSpPr>
            <a:spLocks noGrp="1"/>
          </p:cNvSpPr>
          <p:nvPr>
            <p:ph idx="1"/>
          </p:nvPr>
        </p:nvSpPr>
        <p:spPr>
          <a:xfrm>
            <a:off x="457200" y="1981200"/>
            <a:ext cx="8229600" cy="4525963"/>
          </a:xfrm>
        </p:spPr>
        <p:txBody>
          <a:bodyPr>
            <a:normAutofit fontScale="77500" lnSpcReduction="20000"/>
          </a:bodyPr>
          <a:lstStyle/>
          <a:p>
            <a:pPr marL="0" indent="0">
              <a:lnSpc>
                <a:spcPct val="120000"/>
              </a:lnSpc>
              <a:buNone/>
            </a:pPr>
            <a:r>
              <a:rPr lang="en-US" dirty="0"/>
              <a:t>With maximum grades the truck should be positioned with the cab facing uphill.  Aerial should be operated over the rear.</a:t>
            </a:r>
          </a:p>
          <a:p>
            <a:pPr marL="0" indent="0">
              <a:lnSpc>
                <a:spcPct val="120000"/>
              </a:lnSpc>
              <a:buNone/>
            </a:pPr>
            <a:endParaRPr lang="en-US" dirty="0"/>
          </a:p>
          <a:p>
            <a:pPr marL="609600" indent="-609600">
              <a:lnSpc>
                <a:spcPct val="120000"/>
              </a:lnSpc>
              <a:buFont typeface="Arial" charset="0"/>
              <a:buNone/>
            </a:pPr>
            <a:r>
              <a:rPr lang="en-US" b="1" i="1" dirty="0"/>
              <a:t>Advantages:</a:t>
            </a:r>
          </a:p>
          <a:p>
            <a:pPr marL="800100" lvl="1" indent="-571500" algn="just">
              <a:lnSpc>
                <a:spcPct val="120000"/>
              </a:lnSpc>
              <a:spcBef>
                <a:spcPct val="0"/>
              </a:spcBef>
              <a:buFont typeface="Arial" charset="0"/>
              <a:buAutoNum type="arabicPeriod"/>
            </a:pPr>
            <a:r>
              <a:rPr lang="en-US" dirty="0"/>
              <a:t>Can reduce the truck’s grade by extending the rear outrigger stabilizer jacks.</a:t>
            </a:r>
          </a:p>
          <a:p>
            <a:pPr marL="800100" lvl="1" indent="-571500" algn="just">
              <a:lnSpc>
                <a:spcPct val="120000"/>
              </a:lnSpc>
              <a:spcBef>
                <a:spcPct val="0"/>
              </a:spcBef>
              <a:buFont typeface="Arial" charset="0"/>
              <a:buAutoNum type="arabicPeriod"/>
            </a:pPr>
            <a:r>
              <a:rPr lang="en-US" dirty="0"/>
              <a:t>When truck is set up the front tires will be in contact with the ground.</a:t>
            </a:r>
          </a:p>
          <a:p>
            <a:pPr marL="800100" lvl="1" indent="-571500">
              <a:lnSpc>
                <a:spcPct val="120000"/>
              </a:lnSpc>
              <a:buFont typeface="Arial" charset="0"/>
              <a:buAutoNum type="arabicPeriod"/>
            </a:pPr>
            <a:r>
              <a:rPr lang="en-US" dirty="0"/>
              <a:t>With the outriggers set operator has more ballast for the operation of the aerial.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8794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txBox="1">
            <a:spLocks/>
          </p:cNvSpPr>
          <p:nvPr/>
        </p:nvSpPr>
        <p:spPr bwMode="auto">
          <a:xfrm>
            <a:off x="23622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sp>
        <p:nvSpPr>
          <p:cNvPr id="12" name="Text Box 3"/>
          <p:cNvSpPr txBox="1">
            <a:spLocks noChangeArrowheads="1"/>
          </p:cNvSpPr>
          <p:nvPr/>
        </p:nvSpPr>
        <p:spPr bwMode="auto">
          <a:xfrm>
            <a:off x="467974" y="1981200"/>
            <a:ext cx="5715000" cy="862013"/>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buFont typeface="+mj-lt"/>
              <a:buAutoNum type="arabicPeriod" startAt="4"/>
              <a:defRPr/>
            </a:pPr>
            <a:r>
              <a:rPr lang="en-US" b="1" u="sng" dirty="0">
                <a:latin typeface="+mn-lt"/>
              </a:rPr>
              <a:t>Aerial Hour Meter:</a:t>
            </a:r>
            <a:br>
              <a:rPr lang="en-US" b="1" u="sng" dirty="0">
                <a:latin typeface="+mn-lt"/>
              </a:rPr>
            </a:br>
            <a:r>
              <a:rPr lang="en-US" sz="1600" dirty="0">
                <a:latin typeface="+mn-lt"/>
              </a:rPr>
              <a:t>The aerial hour meter will track the hours the aerial has been operated. </a:t>
            </a:r>
          </a:p>
        </p:txBody>
      </p:sp>
      <p:grpSp>
        <p:nvGrpSpPr>
          <p:cNvPr id="109577" name="Group 12"/>
          <p:cNvGrpSpPr>
            <a:grpSpLocks/>
          </p:cNvGrpSpPr>
          <p:nvPr/>
        </p:nvGrpSpPr>
        <p:grpSpPr bwMode="auto">
          <a:xfrm>
            <a:off x="6470311" y="1981200"/>
            <a:ext cx="1039813" cy="917575"/>
            <a:chOff x="6248400" y="2286000"/>
            <a:chExt cx="1295400" cy="1143000"/>
          </a:xfrm>
        </p:grpSpPr>
        <p:sp>
          <p:nvSpPr>
            <p:cNvPr id="14" name="Rectangle 13"/>
            <p:cNvSpPr/>
            <p:nvPr/>
          </p:nvSpPr>
          <p:spPr>
            <a:xfrm>
              <a:off x="6248400" y="2286000"/>
              <a:ext cx="1218269" cy="1143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n>
                  <a:solidFill>
                    <a:schemeClr val="bg1"/>
                  </a:solidFill>
                </a:ln>
                <a:solidFill>
                  <a:schemeClr val="bg1"/>
                </a:solidFill>
              </a:endParaRPr>
            </a:p>
          </p:txBody>
        </p:sp>
        <p:pic>
          <p:nvPicPr>
            <p:cNvPr id="109579"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81991" y="2614963"/>
              <a:ext cx="784453" cy="784374"/>
            </a:xfrm>
            <a:prstGeom prst="rect">
              <a:avLst/>
            </a:prstGeom>
            <a:solidFill>
              <a:srgbClr val="000000"/>
            </a:solidFill>
            <a:ln w="38100" cap="sq">
              <a:noFill/>
              <a:miter lim="800000"/>
              <a:headEnd/>
              <a:tailEnd/>
            </a:ln>
          </p:spPr>
        </p:pic>
        <p:sp>
          <p:nvSpPr>
            <p:cNvPr id="109580" name="TextBox 15"/>
            <p:cNvSpPr txBox="1">
              <a:spLocks noChangeArrowheads="1"/>
            </p:cNvSpPr>
            <p:nvPr/>
          </p:nvSpPr>
          <p:spPr bwMode="auto">
            <a:xfrm>
              <a:off x="7010400" y="2390001"/>
              <a:ext cx="533400" cy="345051"/>
            </a:xfrm>
            <a:prstGeom prst="rect">
              <a:avLst/>
            </a:prstGeom>
            <a:noFill/>
            <a:ln w="9525">
              <a:noFill/>
              <a:miter lim="800000"/>
              <a:headEnd/>
              <a:tailEnd/>
            </a:ln>
          </p:spPr>
          <p:txBody>
            <a:bodyPr>
              <a:spAutoFit/>
            </a:bodyPr>
            <a:lstStyle/>
            <a:p>
              <a:pPr algn="ctr"/>
              <a:r>
                <a:rPr lang="en-US" sz="1200" dirty="0">
                  <a:latin typeface="Times New Roman" pitchFamily="18" charset="0"/>
                </a:rPr>
                <a:t>3.3</a:t>
              </a:r>
            </a:p>
          </p:txBody>
        </p:sp>
      </p:grpSp>
      <p:sp>
        <p:nvSpPr>
          <p:cNvPr id="15" name="Text Box 3"/>
          <p:cNvSpPr txBox="1">
            <a:spLocks noChangeArrowheads="1"/>
          </p:cNvSpPr>
          <p:nvPr/>
        </p:nvSpPr>
        <p:spPr bwMode="auto">
          <a:xfrm>
            <a:off x="467974" y="3657600"/>
            <a:ext cx="5932826"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mj-lt"/>
              <a:buAutoNum type="arabicPeriod" startAt="5"/>
            </a:pPr>
            <a:r>
              <a:rPr lang="en-US" b="1" u="sng" dirty="0">
                <a:latin typeface="+mn-lt"/>
              </a:rPr>
              <a:t>5</a:t>
            </a:r>
            <a:r>
              <a:rPr lang="en-US" b="1" u="sng" baseline="30000" dirty="0">
                <a:latin typeface="+mn-lt"/>
              </a:rPr>
              <a:t>th</a:t>
            </a:r>
            <a:r>
              <a:rPr lang="en-US" b="1" u="sng" dirty="0">
                <a:latin typeface="+mn-lt"/>
              </a:rPr>
              <a:t> Wheel Lock:</a:t>
            </a:r>
            <a:br>
              <a:rPr lang="en-US" b="1" u="sng" dirty="0">
                <a:latin typeface="+mn-lt"/>
              </a:rPr>
            </a:br>
            <a:r>
              <a:rPr lang="en-US" sz="1600" dirty="0">
                <a:latin typeface="+mn-lt"/>
              </a:rPr>
              <a:t>The 5</a:t>
            </a:r>
            <a:r>
              <a:rPr lang="en-US" sz="1600" baseline="30000" dirty="0">
                <a:latin typeface="+mn-lt"/>
              </a:rPr>
              <a:t>th</a:t>
            </a:r>
            <a:r>
              <a:rPr lang="en-US" sz="1600" dirty="0">
                <a:latin typeface="+mn-lt"/>
              </a:rPr>
              <a:t> wheel lock will engage and disengage automatically depending on the position of the outriggers.  When the outrigger on/off switch is in the on position the outrigger are able to be adjusted and the indicator will show the 5</a:t>
            </a:r>
            <a:r>
              <a:rPr lang="en-US" sz="1600" baseline="30000" dirty="0">
                <a:latin typeface="+mn-lt"/>
              </a:rPr>
              <a:t>th</a:t>
            </a:r>
            <a:r>
              <a:rPr lang="en-US" sz="1600" dirty="0">
                <a:latin typeface="+mn-lt"/>
              </a:rPr>
              <a:t> wheel as unlocked.  Once the outriggers are fully set and the outrigger on/off switch is put into the off position the 5</a:t>
            </a:r>
            <a:r>
              <a:rPr lang="en-US" sz="1600" baseline="30000" dirty="0">
                <a:latin typeface="+mn-lt"/>
              </a:rPr>
              <a:t>th</a:t>
            </a:r>
            <a:r>
              <a:rPr lang="en-US" sz="1600" dirty="0">
                <a:latin typeface="+mn-lt"/>
              </a:rPr>
              <a:t> wheel will automatically lock and the indicator will show as locked.  The indicator will appear on both the main information page and on the outrigger screen. </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239" y="3733800"/>
            <a:ext cx="2079206" cy="2633662"/>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
        <p:nvSpPr>
          <p:cNvPr id="19" name="TextBox 18"/>
          <p:cNvSpPr txBox="1">
            <a:spLocks noChangeArrowheads="1"/>
          </p:cNvSpPr>
          <p:nvPr/>
        </p:nvSpPr>
        <p:spPr bwMode="auto">
          <a:xfrm>
            <a:off x="7756655" y="4983162"/>
            <a:ext cx="533400" cy="276225"/>
          </a:xfrm>
          <a:prstGeom prst="rect">
            <a:avLst/>
          </a:prstGeom>
          <a:noFill/>
          <a:ln w="9525">
            <a:noFill/>
            <a:miter lim="800000"/>
            <a:headEnd/>
            <a:tailEnd/>
          </a:ln>
        </p:spPr>
        <p:txBody>
          <a:bodyPr>
            <a:spAutoFit/>
          </a:bodyPr>
          <a:lstStyle/>
          <a:p>
            <a:pPr algn="ctr"/>
            <a:r>
              <a:rPr lang="en-US" sz="1200" dirty="0">
                <a:latin typeface="Times New Roman" pitchFamily="18" charset="0"/>
              </a:rPr>
              <a:t>0%</a:t>
            </a:r>
          </a:p>
        </p:txBody>
      </p:sp>
      <p:sp>
        <p:nvSpPr>
          <p:cNvPr id="20" name="TextBox 19"/>
          <p:cNvSpPr txBox="1">
            <a:spLocks noChangeArrowheads="1"/>
          </p:cNvSpPr>
          <p:nvPr/>
        </p:nvSpPr>
        <p:spPr bwMode="auto">
          <a:xfrm>
            <a:off x="6689855" y="4983162"/>
            <a:ext cx="533400" cy="276225"/>
          </a:xfrm>
          <a:prstGeom prst="rect">
            <a:avLst/>
          </a:prstGeom>
          <a:noFill/>
          <a:ln w="9525">
            <a:noFill/>
            <a:miter lim="800000"/>
            <a:headEnd/>
            <a:tailEnd/>
          </a:ln>
        </p:spPr>
        <p:txBody>
          <a:bodyPr>
            <a:spAutoFit/>
          </a:bodyPr>
          <a:lstStyle/>
          <a:p>
            <a:pPr algn="ctr"/>
            <a:r>
              <a:rPr lang="en-US" sz="1200">
                <a:latin typeface="Times New Roman" pitchFamily="18" charset="0"/>
              </a:rPr>
              <a:t>0%</a:t>
            </a:r>
          </a:p>
        </p:txBody>
      </p:sp>
      <p:sp>
        <p:nvSpPr>
          <p:cNvPr id="21" name="TextBox 20"/>
          <p:cNvSpPr txBox="1"/>
          <p:nvPr/>
        </p:nvSpPr>
        <p:spPr>
          <a:xfrm>
            <a:off x="6702062" y="5276965"/>
            <a:ext cx="495300" cy="523220"/>
          </a:xfrm>
          <a:prstGeom prst="rect">
            <a:avLst/>
          </a:prstGeom>
          <a:noFill/>
        </p:spPr>
        <p:txBody>
          <a:bodyPr wrap="square" rtlCol="0">
            <a:spAutoFit/>
          </a:bodyPr>
          <a:lstStyle/>
          <a:p>
            <a:r>
              <a:rPr lang="en-US" sz="2800" dirty="0">
                <a:latin typeface="ifm_iso_i" panose="02000500000000000000" pitchFamily="2" charset="0"/>
              </a:rPr>
              <a:t>8</a:t>
            </a:r>
          </a:p>
        </p:txBody>
      </p:sp>
    </p:spTree>
    <p:extLst>
      <p:ext uri="{BB962C8B-B14F-4D97-AF65-F5344CB8AC3E}">
        <p14:creationId xmlns:p14="http://schemas.microsoft.com/office/powerpoint/2010/main" val="3769529703"/>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Display Three Example"/>
          <p:cNvPicPr>
            <a:picLocks noChangeAspect="1" noChangeArrowheads="1"/>
          </p:cNvPicPr>
          <p:nvPr/>
        </p:nvPicPr>
        <p:blipFill>
          <a:blip r:embed="rId2"/>
          <a:srcRect/>
          <a:stretch>
            <a:fillRect/>
          </a:stretch>
        </p:blipFill>
        <p:spPr bwMode="auto">
          <a:xfrm>
            <a:off x="4038600" y="2209800"/>
            <a:ext cx="4800600" cy="3209925"/>
          </a:xfrm>
          <a:prstGeom prst="rect">
            <a:avLst/>
          </a:prstGeom>
          <a:noFill/>
          <a:ln w="9525">
            <a:noFill/>
            <a:miter lim="800000"/>
            <a:headEnd/>
            <a:tailEnd/>
          </a:ln>
        </p:spPr>
      </p:pic>
      <p:sp>
        <p:nvSpPr>
          <p:cNvPr id="110594" name="Rectangle 12"/>
          <p:cNvSpPr>
            <a:spLocks noChangeArrowheads="1"/>
          </p:cNvSpPr>
          <p:nvPr/>
        </p:nvSpPr>
        <p:spPr bwMode="auto">
          <a:xfrm>
            <a:off x="422275" y="1676400"/>
            <a:ext cx="6705600" cy="2014538"/>
          </a:xfrm>
          <a:prstGeom prst="rect">
            <a:avLst/>
          </a:prstGeom>
          <a:noFill/>
          <a:ln w="9525">
            <a:noFill/>
            <a:miter lim="800000"/>
            <a:headEnd/>
            <a:tailEnd/>
          </a:ln>
        </p:spPr>
        <p:txBody>
          <a:bodyPr>
            <a:spAutoFit/>
          </a:bodyPr>
          <a:lstStyle/>
          <a:p>
            <a:pPr marL="342900" indent="-342900"/>
            <a:r>
              <a:rPr lang="en-US" u="sng">
                <a:latin typeface="Times New Roman" pitchFamily="18" charset="0"/>
              </a:rPr>
              <a:t>AERIAL ENGINE DIAGNOSTICS SCREEN DISPLAY THREE</a:t>
            </a:r>
          </a:p>
          <a:p>
            <a:pPr marL="342900" indent="-342900">
              <a:buFontTx/>
              <a:buAutoNum type="arabicPeriod"/>
            </a:pPr>
            <a:r>
              <a:rPr lang="en-US">
                <a:latin typeface="Times New Roman" pitchFamily="18" charset="0"/>
              </a:rPr>
              <a:t>Engine RPM</a:t>
            </a:r>
          </a:p>
          <a:p>
            <a:pPr marL="342900" indent="-342900">
              <a:buFontTx/>
              <a:buAutoNum type="arabicPeriod"/>
            </a:pPr>
            <a:r>
              <a:rPr lang="en-US">
                <a:latin typeface="Times New Roman" pitchFamily="18" charset="0"/>
              </a:rPr>
              <a:t>Engine Coolant Temperate</a:t>
            </a:r>
          </a:p>
          <a:p>
            <a:pPr marL="342900" indent="-342900">
              <a:buFontTx/>
              <a:buAutoNum type="arabicPeriod"/>
            </a:pPr>
            <a:r>
              <a:rPr lang="en-US">
                <a:latin typeface="Times New Roman" pitchFamily="18" charset="0"/>
              </a:rPr>
              <a:t>Engine Oil Pressure</a:t>
            </a:r>
          </a:p>
          <a:p>
            <a:pPr marL="342900" indent="-342900">
              <a:buFontTx/>
              <a:buAutoNum type="arabicPeriod"/>
            </a:pPr>
            <a:r>
              <a:rPr lang="en-US">
                <a:latin typeface="Times New Roman" pitchFamily="18" charset="0"/>
              </a:rPr>
              <a:t>Battery Charging Condition</a:t>
            </a:r>
          </a:p>
          <a:p>
            <a:pPr marL="342900" indent="-342900">
              <a:buFontTx/>
              <a:buAutoNum type="arabicPeriod"/>
            </a:pPr>
            <a:r>
              <a:rPr lang="en-US">
                <a:latin typeface="Times New Roman" pitchFamily="18" charset="0"/>
              </a:rPr>
              <a:t>Transmission Fluid Temperature</a:t>
            </a:r>
          </a:p>
          <a:p>
            <a:pPr marL="342900" indent="-342900">
              <a:buFontTx/>
              <a:buAutoNum type="arabicPeriod"/>
            </a:pPr>
            <a:r>
              <a:rPr lang="en-US">
                <a:latin typeface="Times New Roman" pitchFamily="18" charset="0"/>
              </a:rPr>
              <a:t>Fuel Level</a:t>
            </a:r>
          </a:p>
        </p:txBody>
      </p:sp>
      <p:sp>
        <p:nvSpPr>
          <p:cNvPr id="110595" name="Title 1"/>
          <p:cNvSpPr txBox="1">
            <a:spLocks/>
          </p:cNvSpPr>
          <p:nvPr/>
        </p:nvSpPr>
        <p:spPr bwMode="auto">
          <a:xfrm>
            <a:off x="22860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spTree>
    <p:extLst>
      <p:ext uri="{BB962C8B-B14F-4D97-AF65-F5344CB8AC3E}">
        <p14:creationId xmlns:p14="http://schemas.microsoft.com/office/powerpoint/2010/main" val="1043819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txBox="1">
            <a:spLocks/>
          </p:cNvSpPr>
          <p:nvPr/>
        </p:nvSpPr>
        <p:spPr bwMode="auto">
          <a:xfrm>
            <a:off x="2209800" y="0"/>
            <a:ext cx="8229600" cy="1143000"/>
          </a:xfrm>
          <a:prstGeom prst="rect">
            <a:avLst/>
          </a:prstGeom>
          <a:noFill/>
          <a:ln w="9525">
            <a:noFill/>
            <a:miter lim="800000"/>
            <a:headEnd/>
            <a:tailEnd/>
          </a:ln>
        </p:spPr>
        <p:txBody>
          <a:bodyPr anchor="ctr"/>
          <a:lstStyle/>
          <a:p>
            <a:pPr algn="ctr"/>
            <a:r>
              <a:rPr lang="en-US" sz="4400" dirty="0">
                <a:latin typeface="Impact" pitchFamily="34" charset="0"/>
              </a:rPr>
              <a:t>Aerial Control Panel</a:t>
            </a:r>
          </a:p>
        </p:txBody>
      </p:sp>
      <p:sp>
        <p:nvSpPr>
          <p:cNvPr id="7" name="Text Box 3"/>
          <p:cNvSpPr txBox="1">
            <a:spLocks noChangeArrowheads="1"/>
          </p:cNvSpPr>
          <p:nvPr/>
        </p:nvSpPr>
        <p:spPr bwMode="auto">
          <a:xfrm>
            <a:off x="1600200" y="1728788"/>
            <a:ext cx="5715000" cy="4292600"/>
          </a:xfrm>
          <a:prstGeom prst="rect">
            <a:avLst/>
          </a:prstGeom>
          <a:noFill/>
          <a:ln>
            <a:noFill/>
          </a:ln>
          <a:effectLs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buFont typeface="+mj-lt"/>
              <a:buAutoNum type="arabicPeriod"/>
              <a:defRPr/>
            </a:pPr>
            <a:r>
              <a:rPr lang="en-US" b="1" u="sng" dirty="0">
                <a:latin typeface="+mn-lt"/>
              </a:rPr>
              <a:t>Engine RPM:</a:t>
            </a:r>
            <a:br>
              <a:rPr lang="en-US" b="1" u="sng" dirty="0">
                <a:latin typeface="+mn-lt"/>
              </a:rPr>
            </a:br>
            <a:r>
              <a:rPr lang="en-US" sz="1600" dirty="0">
                <a:latin typeface="+mn-lt"/>
              </a:rPr>
              <a:t>This indicator shows the current engine RPM’s</a:t>
            </a:r>
          </a:p>
          <a:p>
            <a:pPr eaLnBrk="1" fontAlgn="auto" hangingPunct="1">
              <a:spcBef>
                <a:spcPct val="50000"/>
              </a:spcBef>
              <a:spcAft>
                <a:spcPts val="0"/>
              </a:spcAft>
              <a:buFont typeface="+mj-lt"/>
              <a:buAutoNum type="arabicPeriod"/>
              <a:defRPr/>
            </a:pPr>
            <a:r>
              <a:rPr lang="en-US" b="1" u="sng" dirty="0">
                <a:latin typeface="+mn-lt"/>
              </a:rPr>
              <a:t>Engine Coolant Temperature:</a:t>
            </a:r>
            <a:br>
              <a:rPr lang="en-US" b="1" u="sng" dirty="0">
                <a:latin typeface="+mn-lt"/>
              </a:rPr>
            </a:br>
            <a:r>
              <a:rPr lang="en-US" sz="1600" dirty="0">
                <a:latin typeface="+mn-lt"/>
              </a:rPr>
              <a:t>This indicator shows the engine coolant temperature.</a:t>
            </a:r>
          </a:p>
          <a:p>
            <a:pPr eaLnBrk="1" fontAlgn="auto" hangingPunct="1">
              <a:spcBef>
                <a:spcPct val="50000"/>
              </a:spcBef>
              <a:spcAft>
                <a:spcPts val="0"/>
              </a:spcAft>
              <a:buFont typeface="+mj-lt"/>
              <a:buAutoNum type="arabicPeriod"/>
              <a:defRPr/>
            </a:pPr>
            <a:r>
              <a:rPr lang="en-US" b="1" u="sng" dirty="0">
                <a:latin typeface="+mn-lt"/>
              </a:rPr>
              <a:t>Engine Oil Pressure:</a:t>
            </a:r>
            <a:br>
              <a:rPr lang="en-US" b="1" u="sng" dirty="0">
                <a:latin typeface="+mn-lt"/>
              </a:rPr>
            </a:br>
            <a:r>
              <a:rPr lang="en-US" sz="1600" dirty="0">
                <a:latin typeface="+mn-lt"/>
              </a:rPr>
              <a:t>This indicator shows the engine oil pressure.</a:t>
            </a:r>
          </a:p>
          <a:p>
            <a:pPr eaLnBrk="1" fontAlgn="auto" hangingPunct="1">
              <a:spcBef>
                <a:spcPct val="50000"/>
              </a:spcBef>
              <a:spcAft>
                <a:spcPts val="0"/>
              </a:spcAft>
              <a:buFont typeface="+mj-lt"/>
              <a:buAutoNum type="arabicPeriod"/>
              <a:defRPr/>
            </a:pPr>
            <a:r>
              <a:rPr lang="en-US" b="1" u="sng" dirty="0">
                <a:latin typeface="+mn-lt"/>
              </a:rPr>
              <a:t>Battery Charging Condition:</a:t>
            </a:r>
            <a:br>
              <a:rPr lang="en-US" b="1" u="sng" dirty="0">
                <a:latin typeface="+mn-lt"/>
              </a:rPr>
            </a:br>
            <a:r>
              <a:rPr lang="en-US" sz="1600" dirty="0">
                <a:latin typeface="+mn-lt"/>
              </a:rPr>
              <a:t>This indicator shows charged the battery is. </a:t>
            </a:r>
          </a:p>
          <a:p>
            <a:pPr eaLnBrk="1" fontAlgn="auto" hangingPunct="1">
              <a:spcBef>
                <a:spcPct val="50000"/>
              </a:spcBef>
              <a:spcAft>
                <a:spcPts val="0"/>
              </a:spcAft>
              <a:buFont typeface="+mj-lt"/>
              <a:buAutoNum type="arabicPeriod"/>
              <a:defRPr/>
            </a:pPr>
            <a:r>
              <a:rPr lang="en-US" b="1" u="sng" dirty="0">
                <a:latin typeface="+mn-lt"/>
              </a:rPr>
              <a:t>Transmission Fluid Temperature:</a:t>
            </a:r>
            <a:br>
              <a:rPr lang="en-US" b="1" u="sng" dirty="0">
                <a:latin typeface="+mn-lt"/>
              </a:rPr>
            </a:br>
            <a:r>
              <a:rPr lang="en-US" sz="1600" dirty="0">
                <a:latin typeface="+mn-lt"/>
              </a:rPr>
              <a:t>This indicator shows the transmission fluid temperature. </a:t>
            </a:r>
          </a:p>
          <a:p>
            <a:pPr eaLnBrk="1" fontAlgn="auto" hangingPunct="1">
              <a:spcBef>
                <a:spcPct val="50000"/>
              </a:spcBef>
              <a:spcAft>
                <a:spcPts val="0"/>
              </a:spcAft>
              <a:buFont typeface="+mj-lt"/>
              <a:buAutoNum type="arabicPeriod"/>
              <a:defRPr/>
            </a:pPr>
            <a:r>
              <a:rPr lang="en-US" b="1" u="sng" dirty="0">
                <a:latin typeface="+mn-lt"/>
              </a:rPr>
              <a:t>Fuel Level:</a:t>
            </a:r>
            <a:br>
              <a:rPr lang="en-US" b="1" u="sng" dirty="0">
                <a:latin typeface="+mn-lt"/>
              </a:rPr>
            </a:br>
            <a:r>
              <a:rPr lang="en-US" sz="1600" dirty="0">
                <a:latin typeface="+mn-lt"/>
              </a:rPr>
              <a:t>This indicator shows how much fuel is in the truck. </a:t>
            </a:r>
          </a:p>
          <a:p>
            <a:pPr eaLnBrk="1" fontAlgn="auto" hangingPunct="1">
              <a:spcBef>
                <a:spcPct val="50000"/>
              </a:spcBef>
              <a:spcAft>
                <a:spcPts val="0"/>
              </a:spcAft>
              <a:buFont typeface="+mj-lt"/>
              <a:buAutoNum type="arabicPeriod"/>
              <a:defRPr/>
            </a:pPr>
            <a:endParaRPr lang="en-US" sz="1600" b="1" u="sng" dirty="0">
              <a:latin typeface="+mn-lt"/>
            </a:endParaRPr>
          </a:p>
        </p:txBody>
      </p:sp>
      <p:pic>
        <p:nvPicPr>
          <p:cNvPr id="111619" name="Picture 11" descr="Display Three Example"/>
          <p:cNvPicPr>
            <a:picLocks noChangeAspect="1" noChangeArrowheads="1"/>
          </p:cNvPicPr>
          <p:nvPr/>
        </p:nvPicPr>
        <p:blipFill>
          <a:blip r:embed="rId2"/>
          <a:srcRect l="21643" t="21643" r="62698" b="56714"/>
          <a:stretch>
            <a:fillRect/>
          </a:stretch>
        </p:blipFill>
        <p:spPr bwMode="auto">
          <a:xfrm>
            <a:off x="884238" y="1781175"/>
            <a:ext cx="549275" cy="508000"/>
          </a:xfrm>
          <a:prstGeom prst="rect">
            <a:avLst/>
          </a:prstGeom>
          <a:noFill/>
          <a:ln w="38100">
            <a:solidFill>
              <a:srgbClr val="000000"/>
            </a:solidFill>
            <a:miter lim="800000"/>
            <a:headEnd/>
            <a:tailEnd/>
          </a:ln>
        </p:spPr>
      </p:pic>
      <p:pic>
        <p:nvPicPr>
          <p:cNvPr id="111620" name="Picture 11" descr="Display Three Example"/>
          <p:cNvPicPr>
            <a:picLocks noChangeAspect="1" noChangeArrowheads="1"/>
          </p:cNvPicPr>
          <p:nvPr/>
        </p:nvPicPr>
        <p:blipFill>
          <a:blip r:embed="rId2"/>
          <a:srcRect l="40691" t="23062" r="43651" b="55295"/>
          <a:stretch>
            <a:fillRect/>
          </a:stretch>
        </p:blipFill>
        <p:spPr bwMode="auto">
          <a:xfrm>
            <a:off x="884238" y="2438400"/>
            <a:ext cx="549275" cy="508000"/>
          </a:xfrm>
          <a:prstGeom prst="rect">
            <a:avLst/>
          </a:prstGeom>
          <a:noFill/>
          <a:ln w="38100">
            <a:solidFill>
              <a:srgbClr val="000000"/>
            </a:solidFill>
            <a:miter lim="800000"/>
            <a:headEnd/>
            <a:tailEnd/>
          </a:ln>
        </p:spPr>
      </p:pic>
      <p:pic>
        <p:nvPicPr>
          <p:cNvPr id="111621" name="Picture 11" descr="Display Three Example"/>
          <p:cNvPicPr>
            <a:picLocks noChangeAspect="1" noChangeArrowheads="1"/>
          </p:cNvPicPr>
          <p:nvPr/>
        </p:nvPicPr>
        <p:blipFill>
          <a:blip r:embed="rId2"/>
          <a:srcRect l="60420" t="22684" r="23921" b="55673"/>
          <a:stretch>
            <a:fillRect/>
          </a:stretch>
        </p:blipFill>
        <p:spPr bwMode="auto">
          <a:xfrm>
            <a:off x="898525" y="3149600"/>
            <a:ext cx="549275" cy="508000"/>
          </a:xfrm>
          <a:prstGeom prst="rect">
            <a:avLst/>
          </a:prstGeom>
          <a:noFill/>
          <a:ln w="38100">
            <a:solidFill>
              <a:srgbClr val="000000"/>
            </a:solidFill>
            <a:miter lim="800000"/>
            <a:headEnd/>
            <a:tailEnd/>
          </a:ln>
        </p:spPr>
      </p:pic>
      <p:pic>
        <p:nvPicPr>
          <p:cNvPr id="111622" name="Picture 11" descr="Display Three Example"/>
          <p:cNvPicPr>
            <a:picLocks noChangeAspect="1" noChangeArrowheads="1"/>
          </p:cNvPicPr>
          <p:nvPr/>
        </p:nvPicPr>
        <p:blipFill>
          <a:blip r:embed="rId2"/>
          <a:srcRect l="21719" t="50000" r="62622" b="28357"/>
          <a:stretch>
            <a:fillRect/>
          </a:stretch>
        </p:blipFill>
        <p:spPr bwMode="auto">
          <a:xfrm>
            <a:off x="925513" y="3789363"/>
            <a:ext cx="550862" cy="508000"/>
          </a:xfrm>
          <a:prstGeom prst="rect">
            <a:avLst/>
          </a:prstGeom>
          <a:noFill/>
          <a:ln w="38100">
            <a:solidFill>
              <a:srgbClr val="000000"/>
            </a:solidFill>
            <a:miter lim="800000"/>
            <a:headEnd/>
            <a:tailEnd/>
          </a:ln>
        </p:spPr>
      </p:pic>
      <p:pic>
        <p:nvPicPr>
          <p:cNvPr id="111623" name="Picture 11" descr="Display Three Example"/>
          <p:cNvPicPr>
            <a:picLocks noChangeAspect="1" noChangeArrowheads="1"/>
          </p:cNvPicPr>
          <p:nvPr/>
        </p:nvPicPr>
        <p:blipFill>
          <a:blip r:embed="rId2"/>
          <a:srcRect l="42171" t="49765" r="42171" b="28592"/>
          <a:stretch>
            <a:fillRect/>
          </a:stretch>
        </p:blipFill>
        <p:spPr bwMode="auto">
          <a:xfrm>
            <a:off x="925513" y="4419600"/>
            <a:ext cx="550862" cy="508000"/>
          </a:xfrm>
          <a:prstGeom prst="rect">
            <a:avLst/>
          </a:prstGeom>
          <a:noFill/>
          <a:ln w="38100">
            <a:solidFill>
              <a:srgbClr val="000000"/>
            </a:solidFill>
            <a:miter lim="800000"/>
            <a:headEnd/>
            <a:tailEnd/>
          </a:ln>
        </p:spPr>
      </p:pic>
      <p:pic>
        <p:nvPicPr>
          <p:cNvPr id="111624" name="Picture 11" descr="Display Three Example"/>
          <p:cNvPicPr>
            <a:picLocks noChangeAspect="1" noChangeArrowheads="1"/>
          </p:cNvPicPr>
          <p:nvPr/>
        </p:nvPicPr>
        <p:blipFill>
          <a:blip r:embed="rId2"/>
          <a:srcRect l="60637" t="50000" r="23703" b="28357"/>
          <a:stretch>
            <a:fillRect/>
          </a:stretch>
        </p:blipFill>
        <p:spPr bwMode="auto">
          <a:xfrm>
            <a:off x="925513" y="5029200"/>
            <a:ext cx="550862" cy="50800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388292880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Intercom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2057400"/>
            <a:ext cx="36766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318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1019"/>
            <a:ext cx="4953000" cy="4525963"/>
          </a:xfrm>
        </p:spPr>
        <p:txBody>
          <a:bodyPr>
            <a:normAutofit/>
          </a:bodyPr>
          <a:lstStyle/>
          <a:p>
            <a:pPr marL="0" indent="0">
              <a:buFont typeface="Arial" charset="0"/>
              <a:buNone/>
            </a:pPr>
            <a:r>
              <a:rPr lang="en-US" sz="2000" dirty="0">
                <a:cs typeface="Arial" charset="0"/>
              </a:rPr>
              <a:t>Warning Labels</a:t>
            </a:r>
          </a:p>
          <a:p>
            <a:pPr marL="0" indent="0">
              <a:buFont typeface="Arial" charset="0"/>
              <a:buNone/>
            </a:pPr>
            <a:r>
              <a:rPr lang="en-US" sz="2000" dirty="0">
                <a:cs typeface="Arial" charset="0"/>
              </a:rPr>
              <a:t>The warning labels are located in the lid and will warn the operator of potential life threatening situations that could occur when operating the aerial. </a:t>
            </a:r>
          </a:p>
        </p:txBody>
      </p:sp>
      <p:sp>
        <p:nvSpPr>
          <p:cNvPr id="4" name="Title 1"/>
          <p:cNvSpPr txBox="1">
            <a:spLocks/>
          </p:cNvSpPr>
          <p:nvPr/>
        </p:nvSpPr>
        <p:spPr>
          <a:xfrm>
            <a:off x="2362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Aerial Warnings</a:t>
            </a:r>
          </a:p>
        </p:txBody>
      </p:sp>
      <p:pic>
        <p:nvPicPr>
          <p:cNvPr id="5" name="Picture 4" descr="ACS Lid"/>
          <p:cNvPicPr>
            <a:picLocks noChangeAspect="1" noChangeArrowheads="1"/>
          </p:cNvPicPr>
          <p:nvPr/>
        </p:nvPicPr>
        <p:blipFill>
          <a:blip r:embed="rId2">
            <a:extLst>
              <a:ext uri="{28A0092B-C50C-407E-A947-70E740481C1C}">
                <a14:useLocalDpi xmlns:a14="http://schemas.microsoft.com/office/drawing/2010/main" val="0"/>
              </a:ext>
            </a:extLst>
          </a:blip>
          <a:srcRect l="57895" t="17406"/>
          <a:stretch>
            <a:fillRect/>
          </a:stretch>
        </p:blipFill>
        <p:spPr bwMode="auto">
          <a:xfrm>
            <a:off x="5715000" y="1828800"/>
            <a:ext cx="2613189" cy="4648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53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84437"/>
            <a:ext cx="8229600" cy="4525963"/>
          </a:xfrm>
        </p:spPr>
        <p:txBody>
          <a:bodyPr>
            <a:normAutofit/>
          </a:bodyPr>
          <a:lstStyle/>
          <a:p>
            <a:r>
              <a:rPr lang="en-US" sz="2800" dirty="0">
                <a:cs typeface="Arial" charset="0"/>
              </a:rPr>
              <a:t>1 ways to use your aerial to flow water</a:t>
            </a:r>
          </a:p>
          <a:p>
            <a:pPr lvl="1"/>
            <a:r>
              <a:rPr lang="en-US" dirty="0">
                <a:cs typeface="Arial" charset="0"/>
              </a:rPr>
              <a:t>From external source to Aerial Device </a:t>
            </a:r>
          </a:p>
          <a:p>
            <a:pPr marL="457200" lvl="1" indent="0">
              <a:buNone/>
            </a:pPr>
            <a:endParaRPr lang="en-US" dirty="0">
              <a:cs typeface="Arial" charset="0"/>
            </a:endParaRPr>
          </a:p>
        </p:txBody>
      </p:sp>
      <p:sp>
        <p:nvSpPr>
          <p:cNvPr id="4"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Water Flow</a:t>
            </a:r>
          </a:p>
        </p:txBody>
      </p:sp>
    </p:spTree>
    <p:extLst>
      <p:ext uri="{BB962C8B-B14F-4D97-AF65-F5344CB8AC3E}">
        <p14:creationId xmlns:p14="http://schemas.microsoft.com/office/powerpoint/2010/main" val="1880241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0" hangingPunct="0">
              <a:buFont typeface="Arial" charset="0"/>
              <a:buChar char="•"/>
              <a:defRPr/>
            </a:pPr>
            <a:r>
              <a:rPr lang="en-US" sz="2000" dirty="0">
                <a:cs typeface="Arial" pitchFamily="34" charset="0"/>
              </a:rPr>
              <a:t>To discharge water from relay operations through the aerial device:</a:t>
            </a:r>
          </a:p>
          <a:p>
            <a:pPr lvl="1" eaLnBrk="0" hangingPunct="0">
              <a:buFont typeface="Arial" charset="0"/>
              <a:buChar char="–"/>
              <a:defRPr/>
            </a:pPr>
            <a:endParaRPr lang="en-US" sz="2000" dirty="0">
              <a:cs typeface="Arial" pitchFamily="34" charset="0"/>
            </a:endParaRPr>
          </a:p>
          <a:p>
            <a:pPr lvl="1" eaLnBrk="0" hangingPunct="0">
              <a:buFont typeface="Arial" charset="0"/>
              <a:buChar char="–"/>
              <a:defRPr/>
            </a:pPr>
            <a:endParaRPr lang="en-US" sz="2000" dirty="0">
              <a:cs typeface="Arial" pitchFamily="34" charset="0"/>
            </a:endParaRPr>
          </a:p>
          <a:p>
            <a:pPr lvl="1" eaLnBrk="0" hangingPunct="0">
              <a:buFont typeface="Arial" charset="0"/>
              <a:buChar char="–"/>
              <a:defRPr/>
            </a:pPr>
            <a:endParaRPr lang="en-US" sz="2000" dirty="0">
              <a:cs typeface="Arial" pitchFamily="34" charset="0"/>
            </a:endParaRPr>
          </a:p>
          <a:p>
            <a:pPr lvl="1" eaLnBrk="0" hangingPunct="0">
              <a:buFont typeface="Arial" charset="0"/>
              <a:buChar char="–"/>
              <a:defRPr/>
            </a:pPr>
            <a:endParaRPr lang="en-US" sz="2000" dirty="0">
              <a:cs typeface="Arial" pitchFamily="34" charset="0"/>
            </a:endParaRPr>
          </a:p>
        </p:txBody>
      </p:sp>
      <p:sp>
        <p:nvSpPr>
          <p:cNvPr id="4" name="Title 1"/>
          <p:cNvSpPr txBox="1">
            <a:spLocks/>
          </p:cNvSpPr>
          <p:nvPr/>
        </p:nvSpPr>
        <p:spPr>
          <a:xfrm>
            <a:off x="2362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Water Flow From Relay</a:t>
            </a:r>
          </a:p>
        </p:txBody>
      </p:sp>
      <p:pic>
        <p:nvPicPr>
          <p:cNvPr id="8" name="Picture 7">
            <a:extLst>
              <a:ext uri="{FF2B5EF4-FFF2-40B4-BE49-F238E27FC236}">
                <a16:creationId xmlns:a16="http://schemas.microsoft.com/office/drawing/2014/main" xmlns="" id="{A4AE1584-FEC6-49F8-993F-43F3B53CD7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3" t="20000" r="17500" b="3333"/>
          <a:stretch/>
        </p:blipFill>
        <p:spPr>
          <a:xfrm>
            <a:off x="1790700" y="2044025"/>
            <a:ext cx="5562600" cy="4624330"/>
          </a:xfrm>
          <a:prstGeom prst="rect">
            <a:avLst/>
          </a:prstGeom>
        </p:spPr>
      </p:pic>
    </p:spTree>
    <p:extLst>
      <p:ext uri="{BB962C8B-B14F-4D97-AF65-F5344CB8AC3E}">
        <p14:creationId xmlns:p14="http://schemas.microsoft.com/office/powerpoint/2010/main" val="2375807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865437"/>
            <a:ext cx="5486400" cy="3382963"/>
          </a:xfrm>
        </p:spPr>
        <p:txBody>
          <a:bodyPr>
            <a:normAutofit/>
          </a:bodyPr>
          <a:lstStyle/>
          <a:p>
            <a:pPr marL="0" indent="0">
              <a:buNone/>
              <a:defRPr/>
            </a:pPr>
            <a:r>
              <a:rPr lang="en-US" sz="2000" dirty="0"/>
              <a:t>Practical operations of aerial to include:</a:t>
            </a:r>
          </a:p>
          <a:p>
            <a:pPr>
              <a:buFont typeface="+mj-lt"/>
              <a:buAutoNum type="arabicPeriod"/>
              <a:defRPr/>
            </a:pPr>
            <a:r>
              <a:rPr lang="en-US" sz="2000" dirty="0"/>
              <a:t>Positioning of the truck</a:t>
            </a:r>
          </a:p>
          <a:p>
            <a:pPr>
              <a:buFont typeface="+mj-lt"/>
              <a:buAutoNum type="arabicPeriod"/>
              <a:defRPr/>
            </a:pPr>
            <a:r>
              <a:rPr lang="en-US" sz="2000" dirty="0"/>
              <a:t>Outrigger operation, placement and setup</a:t>
            </a:r>
          </a:p>
          <a:p>
            <a:pPr>
              <a:buFont typeface="+mj-lt"/>
              <a:buAutoNum type="arabicPeriod"/>
              <a:defRPr/>
            </a:pPr>
            <a:r>
              <a:rPr lang="en-US" sz="2000" dirty="0"/>
              <a:t>Operation of the aerial from the turn table</a:t>
            </a:r>
          </a:p>
          <a:p>
            <a:pPr>
              <a:buFont typeface="+mj-lt"/>
              <a:buAutoNum type="arabicPeriod"/>
              <a:defRPr/>
            </a:pPr>
            <a:r>
              <a:rPr lang="en-US" sz="2000" dirty="0"/>
              <a:t>Operation of the aerial from the remote control</a:t>
            </a:r>
          </a:p>
          <a:p>
            <a:pPr>
              <a:buFont typeface="+mj-lt"/>
              <a:buAutoNum type="arabicPeriod"/>
              <a:defRPr/>
            </a:pPr>
            <a:r>
              <a:rPr lang="en-US" sz="2000" dirty="0"/>
              <a:t>Moving water</a:t>
            </a:r>
          </a:p>
        </p:txBody>
      </p:sp>
      <p:sp>
        <p:nvSpPr>
          <p:cNvPr id="4" name="Title 1"/>
          <p:cNvSpPr txBox="1">
            <a:spLocks/>
          </p:cNvSpPr>
          <p:nvPr/>
        </p:nvSpPr>
        <p:spPr>
          <a:xfrm>
            <a:off x="457200" y="1295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Overview</a:t>
            </a:r>
          </a:p>
        </p:txBody>
      </p:sp>
    </p:spTree>
    <p:extLst>
      <p:ext uri="{BB962C8B-B14F-4D97-AF65-F5344CB8AC3E}">
        <p14:creationId xmlns:p14="http://schemas.microsoft.com/office/powerpoint/2010/main" val="1821216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Autofit/>
          </a:bodyPr>
          <a:lstStyle/>
          <a:p>
            <a:r>
              <a:rPr lang="en-US" sz="9600" dirty="0"/>
              <a:t>QUESTIONS?</a:t>
            </a:r>
          </a:p>
        </p:txBody>
      </p:sp>
    </p:spTree>
    <p:extLst>
      <p:ext uri="{BB962C8B-B14F-4D97-AF65-F5344CB8AC3E}">
        <p14:creationId xmlns:p14="http://schemas.microsoft.com/office/powerpoint/2010/main" val="101216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C90039159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5080941"/>
            <a:ext cx="1676400" cy="162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600200"/>
            <a:ext cx="8229600" cy="1143000"/>
          </a:xfrm>
        </p:spPr>
        <p:txBody>
          <a:bodyPr>
            <a:normAutofit fontScale="90000"/>
          </a:bodyPr>
          <a:lstStyle/>
          <a:p>
            <a:r>
              <a:rPr lang="en-US" dirty="0"/>
              <a:t>Setting Front of Truck to </a:t>
            </a:r>
            <a:r>
              <a:rPr lang="en-US" i="1" dirty="0"/>
              <a:t>UPHILL</a:t>
            </a:r>
            <a:r>
              <a:rPr lang="en-US" dirty="0"/>
              <a:t> Grades</a:t>
            </a:r>
          </a:p>
        </p:txBody>
      </p:sp>
      <p:sp>
        <p:nvSpPr>
          <p:cNvPr id="3" name="Content Placeholder 2"/>
          <p:cNvSpPr>
            <a:spLocks noGrp="1"/>
          </p:cNvSpPr>
          <p:nvPr>
            <p:ph idx="1"/>
          </p:nvPr>
        </p:nvSpPr>
        <p:spPr>
          <a:xfrm>
            <a:off x="457200" y="3276600"/>
            <a:ext cx="8229600" cy="2057400"/>
          </a:xfrm>
        </p:spPr>
        <p:txBody>
          <a:bodyPr>
            <a:normAutofit/>
          </a:bodyPr>
          <a:lstStyle/>
          <a:p>
            <a:pPr marL="609600" indent="-609600">
              <a:buFont typeface="Arial" charset="0"/>
              <a:buNone/>
            </a:pPr>
            <a:r>
              <a:rPr lang="en-US" sz="2500" b="1" i="1" dirty="0"/>
              <a:t>Disadvantages:</a:t>
            </a:r>
          </a:p>
          <a:p>
            <a:pPr marL="609600" indent="-609600">
              <a:buFont typeface="Arial" charset="0"/>
              <a:buAutoNum type="arabicPeriod"/>
            </a:pPr>
            <a:r>
              <a:rPr lang="en-US" sz="2200" dirty="0"/>
              <a:t>Since only the front tires are on the ground there is less resistance to prevent truck movement.</a:t>
            </a:r>
          </a:p>
          <a:p>
            <a:pPr marL="609600" indent="-609600">
              <a:buFont typeface="Arial" charset="0"/>
              <a:buAutoNum type="arabicPeriod"/>
            </a:pPr>
            <a:r>
              <a:rPr lang="en-US" sz="2200" dirty="0"/>
              <a:t>The rear compartment and aerial access step are more difficult to access.</a:t>
            </a:r>
          </a:p>
        </p:txBody>
      </p:sp>
    </p:spTree>
    <p:extLst>
      <p:ext uri="{BB962C8B-B14F-4D97-AF65-F5344CB8AC3E}">
        <p14:creationId xmlns:p14="http://schemas.microsoft.com/office/powerpoint/2010/main" val="310090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noAutofit/>
          </a:bodyPr>
          <a:lstStyle/>
          <a:p>
            <a:r>
              <a:rPr lang="en-US" sz="4000" dirty="0"/>
              <a:t>Setting Front of Truck to </a:t>
            </a:r>
            <a:r>
              <a:rPr lang="en-US" sz="4000" i="1" dirty="0"/>
              <a:t>DOWNHILL</a:t>
            </a:r>
            <a:r>
              <a:rPr lang="en-US" sz="4000" dirty="0"/>
              <a:t> Grades</a:t>
            </a:r>
          </a:p>
        </p:txBody>
      </p:sp>
      <p:sp>
        <p:nvSpPr>
          <p:cNvPr id="3" name="Content Placeholder 2"/>
          <p:cNvSpPr>
            <a:spLocks noGrp="1"/>
          </p:cNvSpPr>
          <p:nvPr>
            <p:ph idx="1"/>
          </p:nvPr>
        </p:nvSpPr>
        <p:spPr>
          <a:xfrm>
            <a:off x="457200" y="3276600"/>
            <a:ext cx="8229600" cy="2133600"/>
          </a:xfrm>
        </p:spPr>
        <p:txBody>
          <a:bodyPr/>
          <a:lstStyle/>
          <a:p>
            <a:pPr marL="609600" indent="-609600">
              <a:buFont typeface="Arial" charset="0"/>
              <a:buNone/>
            </a:pPr>
            <a:r>
              <a:rPr lang="en-US" sz="2500" b="1" i="1" dirty="0"/>
              <a:t>Advantages:</a:t>
            </a:r>
          </a:p>
          <a:p>
            <a:pPr marL="609600" indent="-609600">
              <a:buFont typeface="Arial" charset="0"/>
              <a:buAutoNum type="arabicPeriod"/>
            </a:pPr>
            <a:r>
              <a:rPr lang="en-US" sz="2200" dirty="0"/>
              <a:t>Rear compartments are closer to the ground for easier access.</a:t>
            </a:r>
          </a:p>
          <a:p>
            <a:pPr marL="609600" indent="-609600">
              <a:buFont typeface="Arial" charset="0"/>
              <a:buAutoNum type="arabicPeriod"/>
            </a:pPr>
            <a:r>
              <a:rPr lang="en-US" sz="2200" dirty="0"/>
              <a:t>Better resistance to keep the truck from sliding by having more tires in contact with the ground.</a:t>
            </a:r>
          </a:p>
          <a:p>
            <a:endParaRPr lang="en-US" dirty="0"/>
          </a:p>
        </p:txBody>
      </p:sp>
    </p:spTree>
    <p:extLst>
      <p:ext uri="{BB962C8B-B14F-4D97-AF65-F5344CB8AC3E}">
        <p14:creationId xmlns:p14="http://schemas.microsoft.com/office/powerpoint/2010/main" val="1990320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a:t>Safety Around the Vehicle</a:t>
            </a:r>
          </a:p>
        </p:txBody>
      </p:sp>
      <p:sp>
        <p:nvSpPr>
          <p:cNvPr id="3" name="Content Placeholder 2"/>
          <p:cNvSpPr>
            <a:spLocks noGrp="1"/>
          </p:cNvSpPr>
          <p:nvPr>
            <p:ph idx="1"/>
          </p:nvPr>
        </p:nvSpPr>
        <p:spPr>
          <a:xfrm>
            <a:off x="457200" y="1981201"/>
            <a:ext cx="8229600" cy="4648199"/>
          </a:xfrm>
        </p:spPr>
        <p:txBody>
          <a:bodyPr>
            <a:normAutofit fontScale="55000" lnSpcReduction="20000"/>
          </a:bodyPr>
          <a:lstStyle/>
          <a:p>
            <a:pPr algn="ctr">
              <a:lnSpc>
                <a:spcPct val="120000"/>
              </a:lnSpc>
              <a:spcBef>
                <a:spcPct val="25000"/>
              </a:spcBef>
              <a:spcAft>
                <a:spcPct val="25000"/>
              </a:spcAft>
              <a:buNone/>
            </a:pPr>
            <a:r>
              <a:rPr lang="en-US" sz="3600" b="1" dirty="0">
                <a:cs typeface="Arial" charset="0"/>
              </a:rPr>
              <a:t>EXHAUST FUMES</a:t>
            </a:r>
          </a:p>
          <a:p>
            <a:pPr>
              <a:lnSpc>
                <a:spcPct val="120000"/>
              </a:lnSpc>
            </a:pPr>
            <a:r>
              <a:rPr lang="en-US" dirty="0">
                <a:cs typeface="Arial" charset="0"/>
              </a:rPr>
              <a:t>Be conscious of exhaust fumes when working around the vehicle.</a:t>
            </a:r>
          </a:p>
          <a:p>
            <a:pPr>
              <a:lnSpc>
                <a:spcPct val="120000"/>
              </a:lnSpc>
            </a:pPr>
            <a:r>
              <a:rPr lang="en-US" dirty="0">
                <a:cs typeface="Arial" charset="0"/>
              </a:rPr>
              <a:t>Ensure that there is adequate ventilation.</a:t>
            </a:r>
          </a:p>
          <a:p>
            <a:pPr>
              <a:lnSpc>
                <a:spcPct val="120000"/>
              </a:lnSpc>
            </a:pPr>
            <a:r>
              <a:rPr lang="en-US" dirty="0">
                <a:cs typeface="Arial" charset="0"/>
              </a:rPr>
              <a:t>DO NOT alter emission controls.</a:t>
            </a:r>
          </a:p>
          <a:p>
            <a:pPr>
              <a:lnSpc>
                <a:spcPct val="120000"/>
              </a:lnSpc>
            </a:pPr>
            <a:endParaRPr lang="en-US" dirty="0">
              <a:cs typeface="Arial" charset="0"/>
            </a:endParaRPr>
          </a:p>
          <a:p>
            <a:pPr marL="0" indent="0" algn="ctr">
              <a:lnSpc>
                <a:spcPct val="120000"/>
              </a:lnSpc>
              <a:spcBef>
                <a:spcPct val="25000"/>
              </a:spcBef>
              <a:spcAft>
                <a:spcPct val="25000"/>
              </a:spcAft>
              <a:buNone/>
            </a:pPr>
            <a:r>
              <a:rPr lang="en-US" sz="3600" b="1" dirty="0"/>
              <a:t>COOLING SYSTEM</a:t>
            </a:r>
          </a:p>
          <a:p>
            <a:pPr>
              <a:lnSpc>
                <a:spcPct val="120000"/>
              </a:lnSpc>
              <a:buFontTx/>
              <a:buChar char="•"/>
            </a:pPr>
            <a:r>
              <a:rPr lang="en-US" dirty="0"/>
              <a:t>Ensure there is adequate clearance between fan and shroud.</a:t>
            </a:r>
          </a:p>
          <a:p>
            <a:pPr>
              <a:lnSpc>
                <a:spcPct val="120000"/>
              </a:lnSpc>
              <a:buFontTx/>
              <a:buChar char="•"/>
            </a:pPr>
            <a:r>
              <a:rPr lang="en-US" dirty="0"/>
              <a:t>DO NOT alter fan ratio, spacers or position.</a:t>
            </a:r>
          </a:p>
          <a:p>
            <a:pPr>
              <a:lnSpc>
                <a:spcPct val="120000"/>
              </a:lnSpc>
              <a:buFontTx/>
              <a:buChar char="•"/>
            </a:pPr>
            <a:r>
              <a:rPr lang="en-US" dirty="0"/>
              <a:t>Observe fan clutch operation to ensure fan is disengaging when cooling is not necessary.</a:t>
            </a:r>
          </a:p>
          <a:p>
            <a:pPr>
              <a:lnSpc>
                <a:spcPct val="120000"/>
              </a:lnSpc>
              <a:buFontTx/>
              <a:buChar char="•"/>
            </a:pPr>
            <a:endParaRPr lang="en-US" dirty="0"/>
          </a:p>
          <a:p>
            <a:pPr marL="0" indent="0" algn="ctr">
              <a:lnSpc>
                <a:spcPct val="120000"/>
              </a:lnSpc>
              <a:spcBef>
                <a:spcPct val="25000"/>
              </a:spcBef>
              <a:spcAft>
                <a:spcPct val="25000"/>
              </a:spcAft>
              <a:buNone/>
            </a:pPr>
            <a:r>
              <a:rPr lang="en-US" sz="3600" b="1" dirty="0"/>
              <a:t>AIR INTAKE SYSTEM</a:t>
            </a:r>
          </a:p>
          <a:p>
            <a:pPr>
              <a:lnSpc>
                <a:spcPct val="120000"/>
              </a:lnSpc>
              <a:buFontTx/>
              <a:buChar char="•"/>
            </a:pPr>
            <a:r>
              <a:rPr lang="en-US" dirty="0"/>
              <a:t>DO NOT alter any intake piping or filter locations.</a:t>
            </a:r>
          </a:p>
          <a:p>
            <a:pPr>
              <a:lnSpc>
                <a:spcPct val="120000"/>
              </a:lnSpc>
              <a:buFontTx/>
              <a:buChar char="•"/>
            </a:pPr>
            <a:endParaRPr lang="en-US" dirty="0"/>
          </a:p>
          <a:p>
            <a:pPr>
              <a:lnSpc>
                <a:spcPct val="120000"/>
              </a:lnSpc>
            </a:pPr>
            <a:endParaRPr lang="en-US" dirty="0"/>
          </a:p>
        </p:txBody>
      </p:sp>
      <p:pic>
        <p:nvPicPr>
          <p:cNvPr id="4" name="Picture 7" descr="MC90015735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2018190"/>
            <a:ext cx="12779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C9004384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3736638"/>
            <a:ext cx="1143000" cy="11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470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2205</Words>
  <Application>Microsoft Office PowerPoint</Application>
  <PresentationFormat>On-screen Show (4:3)</PresentationFormat>
  <Paragraphs>385</Paragraphs>
  <Slides>68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Clip</vt:lpstr>
      <vt:lpstr>PowerPoint Presentation</vt:lpstr>
      <vt:lpstr>PowerPoint Presentation</vt:lpstr>
      <vt:lpstr>PowerPoint Presentation</vt:lpstr>
      <vt:lpstr>Safety Harnesses</vt:lpstr>
      <vt:lpstr>Positioning the Truck for Operation</vt:lpstr>
      <vt:lpstr>Setting Front of Truck to UPHILL Grades</vt:lpstr>
      <vt:lpstr>Setting Front of Truck to UPHILL Grades</vt:lpstr>
      <vt:lpstr>Setting Front of Truck to DOWNHILL Grades</vt:lpstr>
      <vt:lpstr>Safety Around the Vehicle</vt:lpstr>
      <vt:lpstr>Safety Around the Vehicle</vt:lpstr>
      <vt:lpstr>PowerPoint Presentation</vt:lpstr>
      <vt:lpstr>Vehicle Safety</vt:lpstr>
      <vt:lpstr>Vehicle Operational Safety</vt:lpstr>
      <vt:lpstr>WATCH YOUR TURNING!</vt:lpstr>
      <vt:lpstr>KNOW YOUR TRAVEL HEIGHT!</vt:lpstr>
      <vt:lpstr>KNOW YOUR TOTAL WEIGHT!</vt:lpstr>
      <vt:lpstr>WATCH YOUR ANGLE OF DEPARTURE!</vt:lpstr>
      <vt:lpstr>REMEMBER HIGH CENTER OF GRAVITY!</vt:lpstr>
      <vt:lpstr>Your truck!</vt:lpstr>
      <vt:lpstr>Cab Tilt Procedures</vt:lpstr>
      <vt:lpstr>PowerPoint Presentation</vt:lpstr>
      <vt:lpstr>Check Safety Bar</vt:lpstr>
      <vt:lpstr>Lowering Cab</vt:lpstr>
      <vt:lpstr>Generator Electrical Panel</vt:lpstr>
      <vt:lpstr>PowerPoint Presentation</vt:lpstr>
      <vt:lpstr>PowerPoint Presentation</vt:lpstr>
      <vt:lpstr>PowerPoint Presentation</vt:lpstr>
      <vt:lpstr>PowerPoint Presentation</vt:lpstr>
      <vt:lpstr>PowerPoint Presentation</vt:lpstr>
      <vt:lpstr>Aerial Technical Information</vt:lpstr>
      <vt:lpstr>100’ 4-Section Tiller</vt:lpstr>
      <vt:lpstr>Load Chart</vt:lpstr>
      <vt:lpstr>PowerPoint Presentation</vt:lpstr>
      <vt:lpstr>PowerPoint Presentation</vt:lpstr>
      <vt:lpstr>Setting Up the Cab for Aerial Operations</vt:lpstr>
      <vt:lpstr>Outrigger Operation Set Up</vt:lpstr>
      <vt:lpstr>Outrigger Operation Set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Aerial Control Panel</vt:lpstr>
      <vt:lpstr>Aerial Control Panel</vt:lpstr>
      <vt:lpstr>Aerial Control Panel</vt:lpstr>
      <vt:lpstr>Aerial Control 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Kreikemeier</dc:creator>
  <cp:lastModifiedBy>Chad Anderson</cp:lastModifiedBy>
  <cp:revision>62</cp:revision>
  <dcterms:created xsi:type="dcterms:W3CDTF">2013-07-16T19:53:39Z</dcterms:created>
  <dcterms:modified xsi:type="dcterms:W3CDTF">2018-08-03T15:00:22Z</dcterms:modified>
</cp:coreProperties>
</file>